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577" r:id="rId2"/>
    <p:sldId id="595" r:id="rId3"/>
    <p:sldId id="642" r:id="rId4"/>
    <p:sldId id="640" r:id="rId5"/>
    <p:sldId id="659" r:id="rId6"/>
    <p:sldId id="655" r:id="rId7"/>
    <p:sldId id="656" r:id="rId8"/>
    <p:sldId id="641" r:id="rId9"/>
    <p:sldId id="657" r:id="rId10"/>
    <p:sldId id="658" r:id="rId11"/>
    <p:sldId id="643" r:id="rId12"/>
    <p:sldId id="597" r:id="rId13"/>
    <p:sldId id="599" r:id="rId14"/>
    <p:sldId id="600" r:id="rId15"/>
    <p:sldId id="601" r:id="rId16"/>
    <p:sldId id="644" r:id="rId17"/>
    <p:sldId id="605" r:id="rId18"/>
    <p:sldId id="602" r:id="rId19"/>
    <p:sldId id="603" r:id="rId20"/>
    <p:sldId id="606" r:id="rId21"/>
    <p:sldId id="607" r:id="rId22"/>
    <p:sldId id="604" r:id="rId23"/>
    <p:sldId id="608" r:id="rId24"/>
    <p:sldId id="609" r:id="rId25"/>
    <p:sldId id="598" r:id="rId26"/>
    <p:sldId id="610" r:id="rId27"/>
    <p:sldId id="611" r:id="rId28"/>
    <p:sldId id="613" r:id="rId29"/>
    <p:sldId id="614" r:id="rId30"/>
    <p:sldId id="616" r:id="rId31"/>
    <p:sldId id="617" r:id="rId32"/>
    <p:sldId id="618" r:id="rId33"/>
    <p:sldId id="619" r:id="rId34"/>
    <p:sldId id="621" r:id="rId35"/>
    <p:sldId id="634" r:id="rId36"/>
    <p:sldId id="653" r:id="rId37"/>
    <p:sldId id="654" r:id="rId38"/>
    <p:sldId id="635" r:id="rId39"/>
    <p:sldId id="636" r:id="rId40"/>
    <p:sldId id="624" r:id="rId41"/>
    <p:sldId id="627" r:id="rId42"/>
    <p:sldId id="629" r:id="rId43"/>
    <p:sldId id="630" r:id="rId44"/>
    <p:sldId id="633" r:id="rId45"/>
    <p:sldId id="645" r:id="rId46"/>
    <p:sldId id="637" r:id="rId47"/>
    <p:sldId id="638" r:id="rId48"/>
    <p:sldId id="639" r:id="rId49"/>
    <p:sldId id="646" r:id="rId50"/>
    <p:sldId id="647" r:id="rId51"/>
    <p:sldId id="648" r:id="rId52"/>
    <p:sldId id="649" r:id="rId53"/>
    <p:sldId id="596" r:id="rId5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BEE9"/>
    <a:srgbClr val="017EB8"/>
    <a:srgbClr val="000099"/>
    <a:srgbClr val="009ED6"/>
    <a:srgbClr val="0099FF"/>
    <a:srgbClr val="0033CC"/>
    <a:srgbClr val="32469A"/>
    <a:srgbClr val="243C80"/>
    <a:srgbClr val="204898"/>
    <a:srgbClr val="203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6" autoAdjust="0"/>
  </p:normalViewPr>
  <p:slideViewPr>
    <p:cSldViewPr>
      <p:cViewPr varScale="1">
        <p:scale>
          <a:sx n="90" d="100"/>
          <a:sy n="90" d="100"/>
        </p:scale>
        <p:origin x="-2244" y="-102"/>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osavchyn\Desktop\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279090113735802E-2"/>
          <c:y val="3.0334753237812501E-2"/>
          <c:w val="0.68437957755280698"/>
          <c:h val="0.880919710855815"/>
        </c:manualLayout>
      </c:layout>
      <c:lineChart>
        <c:grouping val="standard"/>
        <c:varyColors val="0"/>
        <c:ser>
          <c:idx val="0"/>
          <c:order val="0"/>
          <c:tx>
            <c:v>Real Progress</c:v>
          </c:tx>
          <c:cat>
            <c:strRef>
              <c:f>Sheet1!$F$21:$J$21</c:f>
              <c:strCache>
                <c:ptCount val="5"/>
                <c:pt idx="0">
                  <c:v>17/1/2011</c:v>
                </c:pt>
                <c:pt idx="1">
                  <c:v>18/1/2011</c:v>
                </c:pt>
                <c:pt idx="2">
                  <c:v>19/1/2011</c:v>
                </c:pt>
                <c:pt idx="3">
                  <c:v>20/1/2011</c:v>
                </c:pt>
                <c:pt idx="4">
                  <c:v>21/1/2011</c:v>
                </c:pt>
              </c:strCache>
            </c:strRef>
          </c:cat>
          <c:val>
            <c:numRef>
              <c:f>Sheet1!$F$22:$J$22</c:f>
              <c:numCache>
                <c:formatCode>General</c:formatCode>
                <c:ptCount val="5"/>
                <c:pt idx="0">
                  <c:v>20</c:v>
                </c:pt>
                <c:pt idx="1">
                  <c:v>12</c:v>
                </c:pt>
                <c:pt idx="2">
                  <c:v>10</c:v>
                </c:pt>
                <c:pt idx="3">
                  <c:v>10.5</c:v>
                </c:pt>
                <c:pt idx="4">
                  <c:v>3.5</c:v>
                </c:pt>
              </c:numCache>
            </c:numRef>
          </c:val>
          <c:smooth val="0"/>
        </c:ser>
        <c:ser>
          <c:idx val="1"/>
          <c:order val="1"/>
          <c:tx>
            <c:v>Expected Progress</c:v>
          </c:tx>
          <c:cat>
            <c:strRef>
              <c:f>Sheet1!$F$21:$J$21</c:f>
              <c:strCache>
                <c:ptCount val="5"/>
                <c:pt idx="0">
                  <c:v>17/1/2011</c:v>
                </c:pt>
                <c:pt idx="1">
                  <c:v>18/1/2011</c:v>
                </c:pt>
                <c:pt idx="2">
                  <c:v>19/1/2011</c:v>
                </c:pt>
                <c:pt idx="3">
                  <c:v>20/1/2011</c:v>
                </c:pt>
                <c:pt idx="4">
                  <c:v>21/1/2011</c:v>
                </c:pt>
              </c:strCache>
            </c:strRef>
          </c:cat>
          <c:val>
            <c:numRef>
              <c:f>Sheet1!$F$23:$J$23</c:f>
              <c:numCache>
                <c:formatCode>General</c:formatCode>
                <c:ptCount val="5"/>
                <c:pt idx="0">
                  <c:v>20</c:v>
                </c:pt>
                <c:pt idx="1">
                  <c:v>15</c:v>
                </c:pt>
                <c:pt idx="2">
                  <c:v>10</c:v>
                </c:pt>
                <c:pt idx="3">
                  <c:v>5</c:v>
                </c:pt>
                <c:pt idx="4">
                  <c:v>0</c:v>
                </c:pt>
              </c:numCache>
            </c:numRef>
          </c:val>
          <c:smooth val="0"/>
        </c:ser>
        <c:dLbls>
          <c:showLegendKey val="0"/>
          <c:showVal val="0"/>
          <c:showCatName val="0"/>
          <c:showSerName val="0"/>
          <c:showPercent val="0"/>
          <c:showBubbleSize val="0"/>
        </c:dLbls>
        <c:marker val="1"/>
        <c:smooth val="0"/>
        <c:axId val="92905472"/>
        <c:axId val="92907008"/>
      </c:lineChart>
      <c:catAx>
        <c:axId val="92905472"/>
        <c:scaling>
          <c:orientation val="minMax"/>
        </c:scaling>
        <c:delete val="0"/>
        <c:axPos val="b"/>
        <c:numFmt formatCode="General" sourceLinked="0"/>
        <c:majorTickMark val="out"/>
        <c:minorTickMark val="none"/>
        <c:tickLblPos val="nextTo"/>
        <c:txPr>
          <a:bodyPr/>
          <a:lstStyle/>
          <a:p>
            <a:pPr>
              <a:defRPr sz="1200"/>
            </a:pPr>
            <a:endParaRPr lang="uk-UA"/>
          </a:p>
        </c:txPr>
        <c:crossAx val="92907008"/>
        <c:crosses val="autoZero"/>
        <c:auto val="1"/>
        <c:lblAlgn val="ctr"/>
        <c:lblOffset val="100"/>
        <c:noMultiLvlLbl val="0"/>
      </c:catAx>
      <c:valAx>
        <c:axId val="92907008"/>
        <c:scaling>
          <c:orientation val="minMax"/>
        </c:scaling>
        <c:delete val="0"/>
        <c:axPos val="l"/>
        <c:majorGridlines/>
        <c:numFmt formatCode="General" sourceLinked="1"/>
        <c:majorTickMark val="out"/>
        <c:minorTickMark val="none"/>
        <c:tickLblPos val="nextTo"/>
        <c:txPr>
          <a:bodyPr/>
          <a:lstStyle/>
          <a:p>
            <a:pPr>
              <a:defRPr sz="1200"/>
            </a:pPr>
            <a:endParaRPr lang="uk-UA"/>
          </a:p>
        </c:txPr>
        <c:crossAx val="92905472"/>
        <c:crosses val="autoZero"/>
        <c:crossBetween val="between"/>
      </c:valAx>
    </c:plotArea>
    <c:legend>
      <c:legendPos val="r"/>
      <c:layout>
        <c:manualLayout>
          <c:xMode val="edge"/>
          <c:yMode val="edge"/>
          <c:x val="0.77075390576177905"/>
          <c:y val="0.42873520932834203"/>
          <c:w val="0.21972228471441099"/>
          <c:h val="0.123403898283206"/>
        </c:manualLayout>
      </c:layout>
      <c:overlay val="0"/>
      <c:txPr>
        <a:bodyPr/>
        <a:lstStyle/>
        <a:p>
          <a:pPr>
            <a:defRPr sz="1400" b="1"/>
          </a:pPr>
          <a:endParaRPr lang="uk-UA"/>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EDB6DF3-FA61-45CB-BE27-053A00556DB1}" type="datetimeFigureOut">
              <a:rPr lang="en-US" smtClean="0"/>
              <a:t>3/13/2019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89C4D45-EFF8-479D-AF6F-9BB9BF232254}" type="datetimeFigureOut">
              <a:rPr lang="en-US" smtClean="0"/>
              <a:pPr/>
              <a:t>3/13/2019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err="1" smtClean="0"/>
              <a:t>jksdksd</a:t>
            </a:r>
            <a:r>
              <a:rPr lang="en-US" smtClean="0"/>
              <a:t> </a:t>
            </a:r>
            <a:r>
              <a:rPr lang="en-US" err="1" smtClean="0"/>
              <a:t>jh</a:t>
            </a:r>
            <a:r>
              <a:rPr lang="en-US" smtClean="0"/>
              <a:t> </a:t>
            </a:r>
            <a:r>
              <a:rPr lang="en-US" err="1" smtClean="0"/>
              <a:t>jhfkjhfsd</a:t>
            </a: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a:t>
            </a:fld>
            <a:endParaRPr lang="en-US"/>
          </a:p>
        </p:txBody>
      </p:sp>
    </p:spTree>
    <p:extLst>
      <p:ext uri="{BB962C8B-B14F-4D97-AF65-F5344CB8AC3E}">
        <p14:creationId xmlns:p14="http://schemas.microsoft.com/office/powerpoint/2010/main" val="241071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14</a:t>
            </a:fld>
            <a:endParaRPr lang="en-US"/>
          </a:p>
        </p:txBody>
      </p:sp>
    </p:spTree>
    <p:extLst>
      <p:ext uri="{BB962C8B-B14F-4D97-AF65-F5344CB8AC3E}">
        <p14:creationId xmlns:p14="http://schemas.microsoft.com/office/powerpoint/2010/main" val="422903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15</a:t>
            </a:fld>
            <a:endParaRPr lang="en-US"/>
          </a:p>
        </p:txBody>
      </p:sp>
    </p:spTree>
    <p:extLst>
      <p:ext uri="{BB962C8B-B14F-4D97-AF65-F5344CB8AC3E}">
        <p14:creationId xmlns:p14="http://schemas.microsoft.com/office/powerpoint/2010/main" val="359702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 </a:t>
            </a:r>
            <a:r>
              <a:rPr lang="ru-RU" dirty="0" err="1" smtClean="0"/>
              <a:t>даними</a:t>
            </a:r>
            <a:r>
              <a:rPr lang="ru-RU" dirty="0" smtClean="0"/>
              <a:t> </a:t>
            </a:r>
            <a:r>
              <a:rPr lang="ru-RU" dirty="0" err="1" smtClean="0"/>
              <a:t>звіту</a:t>
            </a:r>
            <a:r>
              <a:rPr lang="ru-RU" dirty="0" smtClean="0"/>
              <a:t> </a:t>
            </a:r>
            <a:r>
              <a:rPr lang="en-US" dirty="0" err="1" smtClean="0"/>
              <a:t>Scrumalliance</a:t>
            </a:r>
            <a:r>
              <a:rPr lang="en-US" dirty="0" smtClean="0"/>
              <a:t> 70% IT-</a:t>
            </a:r>
            <a:r>
              <a:rPr lang="ru-RU" dirty="0" err="1" smtClean="0"/>
              <a:t>компаній</a:t>
            </a:r>
            <a:r>
              <a:rPr lang="ru-RU" dirty="0" smtClean="0"/>
              <a:t> </a:t>
            </a:r>
            <a:r>
              <a:rPr lang="ru-RU" dirty="0" err="1" smtClean="0"/>
              <a:t>використовують</a:t>
            </a:r>
            <a:r>
              <a:rPr lang="ru-RU" dirty="0" smtClean="0"/>
              <a:t> </a:t>
            </a:r>
            <a:r>
              <a:rPr lang="ru-RU" dirty="0" err="1" smtClean="0"/>
              <a:t>скрам</a:t>
            </a:r>
            <a:r>
              <a:rPr lang="ru-RU" dirty="0" smtClean="0"/>
              <a:t>. </a:t>
            </a:r>
            <a:r>
              <a:rPr lang="ru-RU" dirty="0" err="1" smtClean="0"/>
              <a:t>Серед</a:t>
            </a:r>
            <a:r>
              <a:rPr lang="ru-RU" dirty="0" smtClean="0"/>
              <a:t> них </a:t>
            </a:r>
            <a:r>
              <a:rPr lang="ru-RU" dirty="0" err="1" smtClean="0"/>
              <a:t>такі</a:t>
            </a:r>
            <a:r>
              <a:rPr lang="ru-RU" dirty="0" smtClean="0"/>
              <a:t> </a:t>
            </a:r>
            <a:r>
              <a:rPr lang="ru-RU" dirty="0" err="1" smtClean="0"/>
              <a:t>гіганти</a:t>
            </a:r>
            <a:r>
              <a:rPr lang="ru-RU" dirty="0" smtClean="0"/>
              <a:t> як </a:t>
            </a:r>
            <a:r>
              <a:rPr lang="en-US" dirty="0" smtClean="0"/>
              <a:t>Google, Amazon, Salesforce.com, Microsoft, Adobe.</a:t>
            </a:r>
            <a:endParaRPr lang="ru-RU" dirty="0"/>
          </a:p>
        </p:txBody>
      </p:sp>
      <p:sp>
        <p:nvSpPr>
          <p:cNvPr id="4" name="Нижний колонтитул 3"/>
          <p:cNvSpPr>
            <a:spLocks noGrp="1"/>
          </p:cNvSpPr>
          <p:nvPr>
            <p:ph type="ftr" sz="quarter" idx="10"/>
          </p:nvPr>
        </p:nvSpPr>
        <p:spPr/>
        <p:txBody>
          <a:bodyPr/>
          <a:lstStyle/>
          <a:p>
            <a:r>
              <a:rPr lang="en-US" smtClean="0"/>
              <a:t>jksdksd jh jhfkjhfsd</a:t>
            </a:r>
            <a:endParaRPr lang="en-US"/>
          </a:p>
        </p:txBody>
      </p:sp>
      <p:sp>
        <p:nvSpPr>
          <p:cNvPr id="5" name="Номер слайда 4"/>
          <p:cNvSpPr>
            <a:spLocks noGrp="1"/>
          </p:cNvSpPr>
          <p:nvPr>
            <p:ph type="sldNum" sz="quarter" idx="11"/>
          </p:nvPr>
        </p:nvSpPr>
        <p:spPr/>
        <p:txBody>
          <a:bodyPr/>
          <a:lstStyle/>
          <a:p>
            <a:fld id="{0B208339-1CDE-4508-95CE-C65DBDC3BF13}" type="slidenum">
              <a:rPr lang="en-US" smtClean="0"/>
              <a:pPr/>
              <a:t>16</a:t>
            </a:fld>
            <a:endParaRPr lang="en-US"/>
          </a:p>
        </p:txBody>
      </p:sp>
    </p:spTree>
    <p:extLst>
      <p:ext uri="{BB962C8B-B14F-4D97-AF65-F5344CB8AC3E}">
        <p14:creationId xmlns:p14="http://schemas.microsoft.com/office/powerpoint/2010/main" val="252109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http://www.scrumguides.org/scrum-guide.html</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17</a:t>
            </a:fld>
            <a:endParaRPr lang="en-US"/>
          </a:p>
        </p:txBody>
      </p:sp>
    </p:spTree>
    <p:extLst>
      <p:ext uri="{BB962C8B-B14F-4D97-AF65-F5344CB8AC3E}">
        <p14:creationId xmlns:p14="http://schemas.microsoft.com/office/powerpoint/2010/main" val="17288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 </a:t>
            </a:r>
            <a:r>
              <a:rPr lang="en-US" dirty="0" smtClean="0"/>
              <a:t>The Scrum Team consists of the </a:t>
            </a:r>
            <a:r>
              <a:rPr lang="en-US" dirty="0" err="1" smtClean="0"/>
              <a:t>ScrumMaster</a:t>
            </a:r>
            <a:r>
              <a:rPr lang="en-US" dirty="0" smtClean="0"/>
              <a:t>, the Product Owner, and the Team.  </a:t>
            </a:r>
          </a:p>
          <a:p>
            <a:r>
              <a:rPr lang="en-US" dirty="0" smtClean="0"/>
              <a:t>Everyone  else  is  a  “chicken.” Scrum  Team  members  are  called  “pigs.”    The  Product Owner  is  the  “pig”  of  the  Product  Backlog.   </a:t>
            </a:r>
          </a:p>
          <a:p>
            <a:r>
              <a:rPr lang="en-US" dirty="0" smtClean="0"/>
              <a:t>The  Team  is  the  “pig”  of the  Sprint  work.  The  </a:t>
            </a:r>
            <a:r>
              <a:rPr lang="en-US" dirty="0" err="1" smtClean="0"/>
              <a:t>ScrumMaster</a:t>
            </a:r>
            <a:r>
              <a:rPr lang="en-US" dirty="0" smtClean="0"/>
              <a:t>  is  the  “pig”  of  the  Scrum  process. </a:t>
            </a:r>
          </a:p>
          <a:p>
            <a:endParaRPr lang="en-US" dirty="0" smtClean="0"/>
          </a:p>
          <a:p>
            <a:endParaRPr lang="en-US" dirty="0" smtClean="0"/>
          </a:p>
          <a:p>
            <a:r>
              <a:rPr lang="en-US" dirty="0" smtClean="0"/>
              <a:t>Chickens  cannot  tell  “pigs”  how  to  do their work. </a:t>
            </a:r>
          </a:p>
          <a:p>
            <a:endParaRPr lang="en-US" dirty="0" smtClean="0"/>
          </a:p>
          <a:p>
            <a:r>
              <a:rPr lang="en-US" dirty="0" smtClean="0"/>
              <a:t>Chickens and pigs come from the story, “A chicken and a pig are together when the chicken says, "Let's start a restaurant!"</a:t>
            </a:r>
          </a:p>
          <a:p>
            <a:r>
              <a:rPr lang="en-US" dirty="0" smtClean="0"/>
              <a:t>The pig thinks it over and says, "What would we call this restaurant?"</a:t>
            </a:r>
          </a:p>
          <a:p>
            <a:r>
              <a:rPr lang="en-US" dirty="0" smtClean="0"/>
              <a:t>The chicken says, "Ham n' Eggs!"</a:t>
            </a:r>
          </a:p>
          <a:p>
            <a:r>
              <a:rPr lang="en-US" dirty="0" smtClean="0"/>
              <a:t>The pig says, "No thanks, I'd be committed, but you'd only be involved!”</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18</a:t>
            </a:fld>
            <a:endParaRPr lang="en-US"/>
          </a:p>
        </p:txBody>
      </p:sp>
    </p:spTree>
    <p:extLst>
      <p:ext uri="{BB962C8B-B14F-4D97-AF65-F5344CB8AC3E}">
        <p14:creationId xmlns:p14="http://schemas.microsoft.com/office/powerpoint/2010/main" val="2476272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defRPr/>
            </a:pPr>
            <a:r>
              <a:rPr lang="en-US" sz="1200" b="1" dirty="0" smtClean="0"/>
              <a:t>Responsibilities</a:t>
            </a:r>
            <a:r>
              <a:rPr lang="uk-UA" sz="1200" b="1" dirty="0" smtClean="0"/>
              <a:t> </a:t>
            </a:r>
            <a:r>
              <a:rPr lang="en-US" sz="1200" b="1" dirty="0" smtClean="0"/>
              <a:t>PO.</a:t>
            </a:r>
          </a:p>
          <a:p>
            <a:r>
              <a:rPr lang="ru-RU" dirty="0" err="1" smtClean="0"/>
              <a:t>Власник</a:t>
            </a:r>
            <a:r>
              <a:rPr lang="ru-RU" dirty="0" smtClean="0"/>
              <a:t> продукту (</a:t>
            </a:r>
            <a:r>
              <a:rPr lang="en-US" dirty="0" smtClean="0"/>
              <a:t>Product owner) - </a:t>
            </a:r>
            <a:r>
              <a:rPr lang="ru-RU" dirty="0" err="1" smtClean="0"/>
              <a:t>людина</a:t>
            </a:r>
            <a:r>
              <a:rPr lang="ru-RU" dirty="0" smtClean="0"/>
              <a:t>, яка </a:t>
            </a:r>
            <a:r>
              <a:rPr lang="ru-RU" dirty="0" err="1" smtClean="0"/>
              <a:t>має</a:t>
            </a:r>
            <a:r>
              <a:rPr lang="ru-RU" dirty="0" smtClean="0"/>
              <a:t> </a:t>
            </a:r>
            <a:r>
              <a:rPr lang="ru-RU" dirty="0" err="1" smtClean="0"/>
              <a:t>безпосередній</a:t>
            </a:r>
            <a:r>
              <a:rPr lang="ru-RU" dirty="0" smtClean="0"/>
              <a:t> </a:t>
            </a:r>
            <a:r>
              <a:rPr lang="ru-RU" dirty="0" err="1" smtClean="0"/>
              <a:t>інтерес</a:t>
            </a:r>
            <a:r>
              <a:rPr lang="ru-RU" dirty="0" smtClean="0"/>
              <a:t> в </a:t>
            </a:r>
            <a:r>
              <a:rPr lang="ru-RU" dirty="0" err="1" smtClean="0"/>
              <a:t>якісному</a:t>
            </a:r>
            <a:r>
              <a:rPr lang="ru-RU" dirty="0" smtClean="0"/>
              <a:t> </a:t>
            </a:r>
            <a:r>
              <a:rPr lang="ru-RU" dirty="0" err="1" smtClean="0"/>
              <a:t>кінцевому</a:t>
            </a:r>
            <a:r>
              <a:rPr lang="ru-RU" dirty="0" smtClean="0"/>
              <a:t> </a:t>
            </a:r>
            <a:r>
              <a:rPr lang="ru-RU" dirty="0" err="1" smtClean="0"/>
              <a:t>продукті</a:t>
            </a:r>
            <a:r>
              <a:rPr lang="ru-RU" dirty="0" smtClean="0"/>
              <a:t>, </a:t>
            </a:r>
            <a:r>
              <a:rPr lang="ru-RU" dirty="0" err="1" smtClean="0"/>
              <a:t>він</a:t>
            </a:r>
            <a:r>
              <a:rPr lang="ru-RU" dirty="0" smtClean="0"/>
              <a:t> </a:t>
            </a:r>
            <a:r>
              <a:rPr lang="ru-RU" dirty="0" err="1" smtClean="0"/>
              <a:t>розуміє</a:t>
            </a:r>
            <a:r>
              <a:rPr lang="ru-RU" dirty="0" smtClean="0"/>
              <a:t>, як </a:t>
            </a:r>
            <a:r>
              <a:rPr lang="ru-RU" dirty="0" err="1" smtClean="0"/>
              <a:t>цей</a:t>
            </a:r>
            <a:r>
              <a:rPr lang="ru-RU" dirty="0" smtClean="0"/>
              <a:t> продукт повинен </a:t>
            </a:r>
            <a:r>
              <a:rPr lang="ru-RU" dirty="0" err="1" smtClean="0"/>
              <a:t>виглядати</a:t>
            </a:r>
            <a:r>
              <a:rPr lang="ru-RU" dirty="0" smtClean="0"/>
              <a:t> / </a:t>
            </a:r>
            <a:r>
              <a:rPr lang="ru-RU" dirty="0" err="1" smtClean="0"/>
              <a:t>працювати</a:t>
            </a:r>
            <a:r>
              <a:rPr lang="ru-RU" dirty="0" smtClean="0"/>
              <a:t>. </a:t>
            </a:r>
            <a:r>
              <a:rPr lang="ru-RU" dirty="0" err="1" smtClean="0"/>
              <a:t>Ця</a:t>
            </a:r>
            <a:r>
              <a:rPr lang="ru-RU" dirty="0" smtClean="0"/>
              <a:t> </a:t>
            </a:r>
            <a:r>
              <a:rPr lang="ru-RU" dirty="0" err="1" smtClean="0"/>
              <a:t>людина</a:t>
            </a:r>
            <a:r>
              <a:rPr lang="ru-RU" dirty="0" smtClean="0"/>
              <a:t> не </a:t>
            </a:r>
            <a:r>
              <a:rPr lang="ru-RU" dirty="0" err="1" smtClean="0"/>
              <a:t>працює</a:t>
            </a:r>
            <a:r>
              <a:rPr lang="ru-RU" dirty="0" smtClean="0"/>
              <a:t> в </a:t>
            </a:r>
            <a:r>
              <a:rPr lang="ru-RU" dirty="0" err="1" smtClean="0"/>
              <a:t>команді</a:t>
            </a:r>
            <a:r>
              <a:rPr lang="ru-RU" dirty="0" smtClean="0"/>
              <a:t>, </a:t>
            </a:r>
            <a:r>
              <a:rPr lang="ru-RU" dirty="0" err="1" smtClean="0"/>
              <a:t>він</a:t>
            </a:r>
            <a:r>
              <a:rPr lang="ru-RU" dirty="0" smtClean="0"/>
              <a:t> </a:t>
            </a:r>
            <a:r>
              <a:rPr lang="ru-RU" dirty="0" err="1" smtClean="0"/>
              <a:t>працює</a:t>
            </a:r>
            <a:r>
              <a:rPr lang="ru-RU" dirty="0" smtClean="0"/>
              <a:t> на </a:t>
            </a:r>
            <a:r>
              <a:rPr lang="ru-RU" dirty="0" err="1" smtClean="0"/>
              <a:t>стороні</a:t>
            </a:r>
            <a:r>
              <a:rPr lang="ru-RU" dirty="0" smtClean="0"/>
              <a:t> </a:t>
            </a:r>
            <a:r>
              <a:rPr lang="ru-RU" dirty="0" err="1" smtClean="0"/>
              <a:t>замовника</a:t>
            </a:r>
            <a:r>
              <a:rPr lang="ru-RU" dirty="0" smtClean="0"/>
              <a:t> / </a:t>
            </a:r>
            <a:r>
              <a:rPr lang="ru-RU" dirty="0" err="1" smtClean="0"/>
              <a:t>клієнта</a:t>
            </a:r>
            <a:r>
              <a:rPr lang="ru-RU" dirty="0" smtClean="0"/>
              <a:t> (</a:t>
            </a:r>
            <a:r>
              <a:rPr lang="ru-RU" dirty="0" err="1" smtClean="0"/>
              <a:t>це</a:t>
            </a:r>
            <a:r>
              <a:rPr lang="ru-RU" dirty="0" smtClean="0"/>
              <a:t> </a:t>
            </a:r>
            <a:r>
              <a:rPr lang="ru-RU" dirty="0" err="1" smtClean="0"/>
              <a:t>може</a:t>
            </a:r>
            <a:r>
              <a:rPr lang="ru-RU" dirty="0" smtClean="0"/>
              <a:t> бути як </a:t>
            </a:r>
            <a:r>
              <a:rPr lang="ru-RU" dirty="0" err="1" smtClean="0"/>
              <a:t>інша</a:t>
            </a:r>
            <a:r>
              <a:rPr lang="ru-RU" dirty="0" smtClean="0"/>
              <a:t> </a:t>
            </a:r>
            <a:r>
              <a:rPr lang="ru-RU" dirty="0" err="1" smtClean="0"/>
              <a:t>компанія</a:t>
            </a:r>
            <a:r>
              <a:rPr lang="ru-RU" dirty="0" smtClean="0"/>
              <a:t>, так і </a:t>
            </a:r>
            <a:r>
              <a:rPr lang="ru-RU" dirty="0" err="1" smtClean="0"/>
              <a:t>інший</a:t>
            </a:r>
            <a:r>
              <a:rPr lang="ru-RU" dirty="0" smtClean="0"/>
              <a:t> </a:t>
            </a:r>
            <a:r>
              <a:rPr lang="ru-RU" dirty="0" err="1" smtClean="0"/>
              <a:t>відділ</a:t>
            </a:r>
            <a:r>
              <a:rPr lang="ru-RU" dirty="0" smtClean="0"/>
              <a:t>), але </a:t>
            </a:r>
            <a:r>
              <a:rPr lang="ru-RU" dirty="0" err="1" smtClean="0"/>
              <a:t>ця</a:t>
            </a:r>
            <a:r>
              <a:rPr lang="ru-RU" dirty="0" smtClean="0"/>
              <a:t> </a:t>
            </a:r>
            <a:r>
              <a:rPr lang="ru-RU" dirty="0" err="1" smtClean="0"/>
              <a:t>людина</a:t>
            </a:r>
            <a:r>
              <a:rPr lang="ru-RU" dirty="0" smtClean="0"/>
              <a:t> </a:t>
            </a:r>
            <a:r>
              <a:rPr lang="ru-RU" dirty="0" err="1" smtClean="0"/>
              <a:t>працює</a:t>
            </a:r>
            <a:r>
              <a:rPr lang="ru-RU" dirty="0" smtClean="0"/>
              <a:t> з командою. І </a:t>
            </a:r>
            <a:r>
              <a:rPr lang="ru-RU" dirty="0" err="1" smtClean="0"/>
              <a:t>це</a:t>
            </a:r>
            <a:r>
              <a:rPr lang="ru-RU" dirty="0" smtClean="0"/>
              <a:t> та </a:t>
            </a:r>
            <a:r>
              <a:rPr lang="ru-RU" dirty="0" err="1" smtClean="0"/>
              <a:t>людина</a:t>
            </a:r>
            <a:r>
              <a:rPr lang="ru-RU" dirty="0" smtClean="0"/>
              <a:t>, яка </a:t>
            </a:r>
            <a:r>
              <a:rPr lang="ru-RU" dirty="0" err="1" smtClean="0"/>
              <a:t>розставляє</a:t>
            </a:r>
            <a:r>
              <a:rPr lang="ru-RU" dirty="0" smtClean="0"/>
              <a:t> </a:t>
            </a:r>
            <a:r>
              <a:rPr lang="ru-RU" dirty="0" err="1" smtClean="0"/>
              <a:t>пріоритети</a:t>
            </a:r>
            <a:r>
              <a:rPr lang="ru-RU" dirty="0" smtClean="0"/>
              <a:t> для </a:t>
            </a:r>
            <a:r>
              <a:rPr lang="ru-RU" dirty="0" err="1" smtClean="0"/>
              <a:t>завдань</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19</a:t>
            </a:fld>
            <a:endParaRPr lang="en-US"/>
          </a:p>
        </p:txBody>
      </p:sp>
    </p:spTree>
    <p:extLst>
      <p:ext uri="{BB962C8B-B14F-4D97-AF65-F5344CB8AC3E}">
        <p14:creationId xmlns:p14="http://schemas.microsoft.com/office/powerpoint/2010/main" val="330067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None/>
              <a:defRPr/>
            </a:pPr>
            <a:r>
              <a:rPr lang="ru-RU" sz="1200" b="1" dirty="0" smtClean="0"/>
              <a:t>День з </a:t>
            </a:r>
            <a:r>
              <a:rPr lang="ru-RU" sz="1200" b="1" dirty="0" err="1" smtClean="0"/>
              <a:t>життя</a:t>
            </a:r>
            <a:r>
              <a:rPr lang="ru-RU" sz="1200" b="1" dirty="0" smtClean="0"/>
              <a:t>:</a:t>
            </a:r>
          </a:p>
          <a:p>
            <a:pPr>
              <a:lnSpc>
                <a:spcPct val="150000"/>
              </a:lnSpc>
              <a:buNone/>
              <a:defRPr/>
            </a:pPr>
            <a:r>
              <a:rPr lang="ru-RU" sz="1200" b="0" dirty="0" smtClean="0"/>
              <a:t>-   </a:t>
            </a:r>
            <a:r>
              <a:rPr lang="ru-RU" sz="1200" b="0" dirty="0" err="1" smtClean="0"/>
              <a:t>Оцінити</a:t>
            </a:r>
            <a:r>
              <a:rPr lang="ru-RU" sz="1200" b="0" dirty="0" smtClean="0"/>
              <a:t> та </a:t>
            </a:r>
            <a:r>
              <a:rPr lang="ru-RU" sz="1200" b="0" dirty="0" err="1" smtClean="0"/>
              <a:t>забезпечити</a:t>
            </a:r>
            <a:r>
              <a:rPr lang="ru-RU" sz="1200" b="0" dirty="0" smtClean="0"/>
              <a:t>, </a:t>
            </a:r>
            <a:r>
              <a:rPr lang="ru-RU" sz="1200" b="0" dirty="0" err="1" smtClean="0"/>
              <a:t>щоб</a:t>
            </a:r>
            <a:r>
              <a:rPr lang="ru-RU" sz="1200" b="0" dirty="0" smtClean="0"/>
              <a:t> </a:t>
            </a:r>
            <a:r>
              <a:rPr lang="ru-RU" sz="1200" b="0" dirty="0" err="1" smtClean="0"/>
              <a:t>кожен</a:t>
            </a:r>
            <a:r>
              <a:rPr lang="ru-RU" sz="1200" b="0" dirty="0" smtClean="0"/>
              <a:t> знав про </a:t>
            </a:r>
            <a:r>
              <a:rPr lang="ru-RU" sz="1200" b="0" dirty="0" err="1" smtClean="0"/>
              <a:t>цілі</a:t>
            </a:r>
            <a:r>
              <a:rPr lang="ru-RU" sz="1200" b="0" dirty="0" smtClean="0"/>
              <a:t> проекту / </a:t>
            </a:r>
            <a:r>
              <a:rPr lang="ru-RU" sz="1200" b="0" dirty="0" err="1" smtClean="0"/>
              <a:t>релізу</a:t>
            </a:r>
            <a:r>
              <a:rPr lang="ru-RU" sz="1200" b="0" dirty="0" smtClean="0"/>
              <a:t> / </a:t>
            </a:r>
            <a:r>
              <a:rPr lang="ru-RU" sz="1200" b="0" dirty="0" err="1" smtClean="0"/>
              <a:t>спрінта</a:t>
            </a:r>
            <a:r>
              <a:rPr lang="ru-RU" sz="1200" b="0" dirty="0" smtClean="0"/>
              <a:t>;</a:t>
            </a:r>
          </a:p>
          <a:p>
            <a:pPr>
              <a:lnSpc>
                <a:spcPct val="150000"/>
              </a:lnSpc>
              <a:buNone/>
              <a:defRPr/>
            </a:pPr>
            <a:r>
              <a:rPr lang="ru-RU" sz="1200" b="0" dirty="0" smtClean="0"/>
              <a:t>-   Робота з </a:t>
            </a:r>
            <a:r>
              <a:rPr lang="ru-RU" sz="1200" b="0" dirty="0" err="1" smtClean="0"/>
              <a:t>іншими</a:t>
            </a:r>
            <a:r>
              <a:rPr lang="ru-RU" sz="1200" b="0" dirty="0" smtClean="0"/>
              <a:t> </a:t>
            </a:r>
            <a:r>
              <a:rPr lang="en-US" sz="1200" b="0" dirty="0" err="1" smtClean="0"/>
              <a:t>ScrumMasters</a:t>
            </a:r>
            <a:r>
              <a:rPr lang="en-US" sz="1200" b="0" dirty="0" smtClean="0"/>
              <a:t> </a:t>
            </a:r>
            <a:r>
              <a:rPr lang="ru-RU" sz="1200" b="0" dirty="0" smtClean="0"/>
              <a:t>для </a:t>
            </a:r>
            <a:r>
              <a:rPr lang="ru-RU" sz="1200" b="0" dirty="0" err="1" smtClean="0"/>
              <a:t>забезпечення</a:t>
            </a:r>
            <a:r>
              <a:rPr lang="ru-RU" sz="1200" b="0" dirty="0" smtClean="0"/>
              <a:t> </a:t>
            </a:r>
            <a:r>
              <a:rPr lang="ru-RU" sz="1200" b="0" dirty="0" err="1" smtClean="0"/>
              <a:t>вдосконалення</a:t>
            </a:r>
            <a:r>
              <a:rPr lang="ru-RU" sz="1200" b="0" dirty="0" smtClean="0"/>
              <a:t> </a:t>
            </a:r>
            <a:r>
              <a:rPr lang="ru-RU" sz="1200" b="0" dirty="0" err="1" smtClean="0"/>
              <a:t>організаційних</a:t>
            </a:r>
            <a:r>
              <a:rPr lang="ru-RU" sz="1200" b="0" dirty="0" smtClean="0"/>
              <a:t> </a:t>
            </a:r>
            <a:r>
              <a:rPr lang="ru-RU" sz="1200" b="0" dirty="0" err="1" smtClean="0"/>
              <a:t>процесів</a:t>
            </a:r>
            <a:r>
              <a:rPr lang="ru-RU" sz="1200" b="0" dirty="0" smtClean="0"/>
              <a:t> для </a:t>
            </a:r>
            <a:r>
              <a:rPr lang="ru-RU" sz="1200" b="0" dirty="0" err="1" smtClean="0"/>
              <a:t>кращої</a:t>
            </a:r>
            <a:r>
              <a:rPr lang="ru-RU" sz="1200" b="0" dirty="0" smtClean="0"/>
              <a:t> </a:t>
            </a:r>
            <a:r>
              <a:rPr lang="ru-RU" sz="1200" b="0" dirty="0" err="1" smtClean="0"/>
              <a:t>підтримки</a:t>
            </a:r>
            <a:r>
              <a:rPr lang="ru-RU" sz="1200" b="0" dirty="0" smtClean="0"/>
              <a:t> команд;</a:t>
            </a:r>
          </a:p>
          <a:p>
            <a:pPr>
              <a:lnSpc>
                <a:spcPct val="150000"/>
              </a:lnSpc>
              <a:buNone/>
              <a:defRPr/>
            </a:pPr>
            <a:r>
              <a:rPr lang="ru-RU" sz="1200" b="0" dirty="0" smtClean="0"/>
              <a:t>-   </a:t>
            </a:r>
            <a:r>
              <a:rPr lang="ru-RU" sz="1200" b="0" dirty="0" err="1" smtClean="0"/>
              <a:t>Використовуйте</a:t>
            </a:r>
            <a:r>
              <a:rPr lang="ru-RU" sz="1200" b="0" dirty="0" smtClean="0"/>
              <a:t> </a:t>
            </a:r>
            <a:r>
              <a:rPr lang="ru-RU" sz="1200" b="0" dirty="0" err="1" smtClean="0"/>
              <a:t>всі</a:t>
            </a:r>
            <a:r>
              <a:rPr lang="ru-RU" sz="1200" b="0" dirty="0" smtClean="0"/>
              <a:t> </a:t>
            </a:r>
            <a:r>
              <a:rPr lang="ru-RU" sz="1200" b="0" dirty="0" err="1" smtClean="0"/>
              <a:t>свої</a:t>
            </a:r>
            <a:r>
              <a:rPr lang="ru-RU" sz="1200" b="0" dirty="0" smtClean="0"/>
              <a:t> </a:t>
            </a:r>
            <a:r>
              <a:rPr lang="ru-RU" sz="1200" b="0" dirty="0" err="1" smtClean="0"/>
              <a:t>почуття</a:t>
            </a:r>
            <a:r>
              <a:rPr lang="ru-RU" sz="1200" b="0" dirty="0" smtClean="0"/>
              <a:t>, </a:t>
            </a:r>
            <a:r>
              <a:rPr lang="ru-RU" sz="1200" b="0" dirty="0" err="1" smtClean="0"/>
              <a:t>включаючи</a:t>
            </a:r>
            <a:r>
              <a:rPr lang="ru-RU" sz="1200" b="0" dirty="0" smtClean="0"/>
              <a:t> здоровий </a:t>
            </a:r>
            <a:r>
              <a:rPr lang="ru-RU" sz="1200" b="0" dirty="0" err="1" smtClean="0"/>
              <a:t>глузд</a:t>
            </a:r>
            <a:r>
              <a:rPr lang="ru-RU" sz="1200" b="0" dirty="0" smtClean="0"/>
              <a:t>, і </a:t>
            </a:r>
            <a:r>
              <a:rPr lang="ru-RU" sz="1200" b="0" dirty="0" err="1" smtClean="0"/>
              <a:t>пам'ятайте</a:t>
            </a:r>
            <a:r>
              <a:rPr lang="ru-RU" sz="1200" b="0" dirty="0" smtClean="0"/>
              <a:t>, </a:t>
            </a:r>
            <a:r>
              <a:rPr lang="ru-RU" sz="1200" b="0" dirty="0" err="1" smtClean="0"/>
              <a:t>що</a:t>
            </a:r>
            <a:r>
              <a:rPr lang="ru-RU" sz="1200" b="0" dirty="0" smtClean="0"/>
              <a:t> у вас </a:t>
            </a:r>
            <a:r>
              <a:rPr lang="ru-RU" sz="1200" b="0" dirty="0" err="1" smtClean="0"/>
              <a:t>немає</a:t>
            </a:r>
            <a:r>
              <a:rPr lang="ru-RU" sz="1200" b="0" dirty="0" smtClean="0"/>
              <a:t> </a:t>
            </a:r>
            <a:r>
              <a:rPr lang="ru-RU" sz="1200" b="0" dirty="0" err="1" smtClean="0"/>
              <a:t>повноважень</a:t>
            </a:r>
            <a:r>
              <a:rPr lang="ru-RU" sz="1200" b="0" dirty="0" smtClean="0"/>
              <a:t>.</a:t>
            </a:r>
            <a:endParaRPr lang="en-US" b="0"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20</a:t>
            </a:fld>
            <a:endParaRPr lang="en-US"/>
          </a:p>
        </p:txBody>
      </p:sp>
    </p:spTree>
    <p:extLst>
      <p:ext uri="{BB962C8B-B14F-4D97-AF65-F5344CB8AC3E}">
        <p14:creationId xmlns:p14="http://schemas.microsoft.com/office/powerpoint/2010/main" val="252954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uk-UA" sz="1800" dirty="0" smtClean="0"/>
              <a:t>-   </a:t>
            </a:r>
            <a:r>
              <a:rPr lang="ru-RU" sz="1800" dirty="0" err="1" smtClean="0"/>
              <a:t>Дослідження</a:t>
            </a:r>
            <a:r>
              <a:rPr lang="ru-RU" sz="1800" dirty="0" smtClean="0"/>
              <a:t> показало, </a:t>
            </a:r>
            <a:r>
              <a:rPr lang="ru-RU" sz="1800" dirty="0" err="1" smtClean="0"/>
              <a:t>що</a:t>
            </a:r>
            <a:r>
              <a:rPr lang="ru-RU" sz="1800" dirty="0" smtClean="0"/>
              <a:t> великим командам (9-20 </a:t>
            </a:r>
            <a:r>
              <a:rPr lang="ru-RU" sz="1800" dirty="0" err="1" smtClean="0"/>
              <a:t>чоловік</a:t>
            </a:r>
            <a:r>
              <a:rPr lang="ru-RU" sz="1800" dirty="0" smtClean="0"/>
              <a:t>) </a:t>
            </a:r>
            <a:r>
              <a:rPr lang="ru-RU" sz="1800" dirty="0" err="1" smtClean="0"/>
              <a:t>потрібно</a:t>
            </a:r>
            <a:r>
              <a:rPr lang="ru-RU" sz="1800" dirty="0" smtClean="0"/>
              <a:t> в 4 рази </a:t>
            </a:r>
            <a:r>
              <a:rPr lang="ru-RU" sz="1800" dirty="0" err="1" smtClean="0"/>
              <a:t>більше</a:t>
            </a:r>
            <a:r>
              <a:rPr lang="ru-RU" sz="1800" dirty="0" smtClean="0"/>
              <a:t> часу і </a:t>
            </a:r>
            <a:r>
              <a:rPr lang="ru-RU" sz="1800" dirty="0" err="1" smtClean="0"/>
              <a:t>зусиль</a:t>
            </a:r>
            <a:r>
              <a:rPr lang="ru-RU" sz="1800" dirty="0" smtClean="0"/>
              <a:t>, </a:t>
            </a:r>
            <a:r>
              <a:rPr lang="ru-RU" sz="1800" dirty="0" err="1" smtClean="0"/>
              <a:t>щоб</a:t>
            </a:r>
            <a:r>
              <a:rPr lang="ru-RU" sz="1800" dirty="0" smtClean="0"/>
              <a:t> </a:t>
            </a:r>
            <a:r>
              <a:rPr lang="ru-RU" sz="1800" dirty="0" err="1" smtClean="0"/>
              <a:t>вирішити</a:t>
            </a:r>
            <a:r>
              <a:rPr lang="ru-RU" sz="1800" dirty="0" smtClean="0"/>
              <a:t> задачу, </a:t>
            </a:r>
            <a:r>
              <a:rPr lang="ru-RU" sz="1800" dirty="0" err="1" smtClean="0"/>
              <a:t>ніж</a:t>
            </a:r>
            <a:r>
              <a:rPr lang="ru-RU" sz="1800" dirty="0" smtClean="0"/>
              <a:t> </a:t>
            </a:r>
            <a:r>
              <a:rPr lang="ru-RU" sz="1800" dirty="0" err="1" smtClean="0"/>
              <a:t>нечисленним</a:t>
            </a:r>
            <a:r>
              <a:rPr lang="ru-RU" sz="1800" dirty="0" smtClean="0"/>
              <a:t> </a:t>
            </a:r>
            <a:r>
              <a:rPr lang="ru-RU" sz="1800" dirty="0" err="1" smtClean="0"/>
              <a:t>групам</a:t>
            </a:r>
            <a:r>
              <a:rPr lang="ru-RU" sz="1800" dirty="0" smtClean="0"/>
              <a:t> (3-7 </a:t>
            </a:r>
            <a:r>
              <a:rPr lang="ru-RU" sz="1800" dirty="0" err="1" smtClean="0"/>
              <a:t>чоловік</a:t>
            </a:r>
            <a:r>
              <a:rPr lang="ru-RU" sz="1800" dirty="0" smtClean="0"/>
              <a:t>).</a:t>
            </a:r>
            <a:endParaRPr lang="uk-UA" sz="1800" dirty="0" smtClean="0"/>
          </a:p>
          <a:p>
            <a:pPr>
              <a:lnSpc>
                <a:spcPct val="150000"/>
              </a:lnSpc>
            </a:pPr>
            <a:r>
              <a:rPr lang="en-US" sz="1800" dirty="0" smtClean="0"/>
              <a:t>Everyone necessary to go from product backlog to potentially shippable product increment, including:</a:t>
            </a:r>
          </a:p>
          <a:p>
            <a:pPr lvl="1">
              <a:lnSpc>
                <a:spcPct val="150000"/>
              </a:lnSpc>
              <a:buFont typeface="Arial" pitchFamily="34" charset="0"/>
              <a:buChar char="•"/>
            </a:pPr>
            <a:r>
              <a:rPr lang="en-US" sz="1800" dirty="0" smtClean="0"/>
              <a:t>Programmers</a:t>
            </a:r>
          </a:p>
          <a:p>
            <a:pPr lvl="1">
              <a:lnSpc>
                <a:spcPct val="150000"/>
              </a:lnSpc>
              <a:buFont typeface="Arial" pitchFamily="34" charset="0"/>
              <a:buChar char="•"/>
            </a:pPr>
            <a:r>
              <a:rPr lang="en-US" sz="1800" dirty="0" smtClean="0"/>
              <a:t>Testers</a:t>
            </a:r>
          </a:p>
          <a:p>
            <a:pPr lvl="1">
              <a:lnSpc>
                <a:spcPct val="150000"/>
              </a:lnSpc>
              <a:buFont typeface="Arial" pitchFamily="34" charset="0"/>
              <a:buChar char="•"/>
            </a:pPr>
            <a:r>
              <a:rPr lang="en-US" sz="1800" dirty="0" smtClean="0"/>
              <a:t>Analysts</a:t>
            </a:r>
          </a:p>
          <a:p>
            <a:pPr lvl="1">
              <a:lnSpc>
                <a:spcPct val="150000"/>
              </a:lnSpc>
              <a:buFont typeface="Arial" pitchFamily="34" charset="0"/>
              <a:buChar char="•"/>
            </a:pPr>
            <a:r>
              <a:rPr lang="en-US" sz="1800" dirty="0" smtClean="0"/>
              <a:t>DBAs</a:t>
            </a:r>
          </a:p>
          <a:p>
            <a:pPr lvl="1">
              <a:lnSpc>
                <a:spcPct val="150000"/>
              </a:lnSpc>
              <a:buFont typeface="Arial" pitchFamily="34" charset="0"/>
              <a:buChar char="•"/>
            </a:pPr>
            <a:r>
              <a:rPr lang="en-US" sz="1800" dirty="0" smtClean="0"/>
              <a:t>Tech Writers</a:t>
            </a:r>
          </a:p>
          <a:p>
            <a:pPr lvl="1">
              <a:lnSpc>
                <a:spcPct val="150000"/>
              </a:lnSpc>
              <a:buFont typeface="Arial" pitchFamily="34" charset="0"/>
              <a:buChar char="•"/>
            </a:pPr>
            <a:r>
              <a:rPr lang="en-US" sz="1800" dirty="0" smtClean="0"/>
              <a:t>UI Designers</a:t>
            </a:r>
          </a:p>
          <a:p>
            <a:pPr lvl="1">
              <a:lnSpc>
                <a:spcPct val="150000"/>
              </a:lnSpc>
              <a:buFont typeface="Arial" pitchFamily="34" charset="0"/>
              <a:buChar char="•"/>
            </a:pPr>
            <a:r>
              <a:rPr lang="en-US" sz="1800" dirty="0" err="1" smtClean="0"/>
              <a:t>Etc</a:t>
            </a:r>
            <a:endParaRPr lang="en-US" sz="1800"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21</a:t>
            </a:fld>
            <a:endParaRPr lang="en-US"/>
          </a:p>
        </p:txBody>
      </p:sp>
    </p:spTree>
    <p:extLst>
      <p:ext uri="{BB962C8B-B14F-4D97-AF65-F5344CB8AC3E}">
        <p14:creationId xmlns:p14="http://schemas.microsoft.com/office/powerpoint/2010/main" val="417937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22</a:t>
            </a:fld>
            <a:endParaRPr lang="en-US"/>
          </a:p>
        </p:txBody>
      </p:sp>
    </p:spTree>
    <p:extLst>
      <p:ext uri="{BB962C8B-B14F-4D97-AF65-F5344CB8AC3E}">
        <p14:creationId xmlns:p14="http://schemas.microsoft.com/office/powerpoint/2010/main" val="2828496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23</a:t>
            </a:fld>
            <a:endParaRPr lang="en-US"/>
          </a:p>
        </p:txBody>
      </p:sp>
    </p:spTree>
    <p:extLst>
      <p:ext uri="{BB962C8B-B14F-4D97-AF65-F5344CB8AC3E}">
        <p14:creationId xmlns:p14="http://schemas.microsoft.com/office/powerpoint/2010/main" val="2769039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dirty="0" smtClean="0"/>
              <a:t>Багато років був популярний підхід</a:t>
            </a:r>
            <a:r>
              <a:rPr lang="uk-UA" baseline="0" dirty="0" smtClean="0"/>
              <a:t> каскадної </a:t>
            </a:r>
            <a:r>
              <a:rPr lang="en-US" baseline="0" dirty="0" smtClean="0"/>
              <a:t>(“waterfall”)</a:t>
            </a:r>
            <a:r>
              <a:rPr lang="uk-UA" baseline="0" dirty="0" smtClean="0"/>
              <a:t> розробки ПЗ. Кожен наступний етап розробки починався після завершення попереднього. Тобто спочатку виконувався етап аналізу вимог до продукту, потім етап проектування (вибір архітектури, необхідних </a:t>
            </a:r>
            <a:r>
              <a:rPr lang="uk-UA" baseline="0" dirty="0" err="1" smtClean="0"/>
              <a:t>фреймворків</a:t>
            </a:r>
            <a:r>
              <a:rPr lang="uk-UA" baseline="0" dirty="0" smtClean="0"/>
              <a:t> і т.п.), етап власне </a:t>
            </a:r>
            <a:r>
              <a:rPr lang="uk-UA" baseline="0" dirty="0" err="1" smtClean="0"/>
              <a:t>кодінгу</a:t>
            </a:r>
            <a:r>
              <a:rPr lang="uk-UA" baseline="0" dirty="0" smtClean="0"/>
              <a:t> , етап тестування і етап </a:t>
            </a:r>
            <a:r>
              <a:rPr lang="uk-UA" baseline="0" dirty="0" err="1" smtClean="0"/>
              <a:t>багфіксінгу</a:t>
            </a:r>
            <a:r>
              <a:rPr lang="uk-UA" baseline="0" dirty="0" smtClean="0"/>
              <a:t>. Як правило при такому підході недостатньо уваги приділялося тестуванню продукту (брак часу чи коштів) – зниження якості.</a:t>
            </a:r>
            <a:r>
              <a:rPr lang="en-US" baseline="0" dirty="0" smtClean="0"/>
              <a:t> </a:t>
            </a:r>
            <a:r>
              <a:rPr lang="uk-UA" baseline="0" dirty="0" smtClean="0"/>
              <a:t>Ціна помилки.</a:t>
            </a:r>
          </a:p>
          <a:p>
            <a:r>
              <a:rPr lang="uk-UA" baseline="0" dirty="0" smtClean="0"/>
              <a:t>   </a:t>
            </a:r>
            <a:r>
              <a:rPr lang="uk-UA" baseline="0" dirty="0" err="1" smtClean="0"/>
              <a:t>Ватерфал</a:t>
            </a:r>
            <a:r>
              <a:rPr lang="uk-UA" baseline="0" dirty="0" smtClean="0"/>
              <a:t> може і зараз використовуватися в деяких типах проектів, де як правило всі вимоги сформовані на початку розробки проекту (медицина, військова сфера).</a:t>
            </a:r>
            <a:endParaRPr lang="ru-RU" dirty="0"/>
          </a:p>
        </p:txBody>
      </p:sp>
      <p:sp>
        <p:nvSpPr>
          <p:cNvPr id="4" name="Нижний колонтитул 3"/>
          <p:cNvSpPr>
            <a:spLocks noGrp="1"/>
          </p:cNvSpPr>
          <p:nvPr>
            <p:ph type="ftr" sz="quarter" idx="10"/>
          </p:nvPr>
        </p:nvSpPr>
        <p:spPr/>
        <p:txBody>
          <a:bodyPr/>
          <a:lstStyle/>
          <a:p>
            <a:r>
              <a:rPr lang="en-US" smtClean="0"/>
              <a:t>jksdksd jh jhfkjhfsd</a:t>
            </a:r>
            <a:endParaRPr lang="en-US"/>
          </a:p>
        </p:txBody>
      </p:sp>
      <p:sp>
        <p:nvSpPr>
          <p:cNvPr id="5" name="Номер слайда 4"/>
          <p:cNvSpPr>
            <a:spLocks noGrp="1"/>
          </p:cNvSpPr>
          <p:nvPr>
            <p:ph type="sldNum" sz="quarter" idx="11"/>
          </p:nvPr>
        </p:nvSpPr>
        <p:spPr/>
        <p:txBody>
          <a:bodyPr/>
          <a:lstStyle/>
          <a:p>
            <a:fld id="{0B208339-1CDE-4508-95CE-C65DBDC3BF13}" type="slidenum">
              <a:rPr lang="en-US" smtClean="0"/>
              <a:pPr/>
              <a:t>3</a:t>
            </a:fld>
            <a:endParaRPr lang="en-US"/>
          </a:p>
        </p:txBody>
      </p:sp>
    </p:spTree>
    <p:extLst>
      <p:ext uri="{BB962C8B-B14F-4D97-AF65-F5344CB8AC3E}">
        <p14:creationId xmlns:p14="http://schemas.microsoft.com/office/powerpoint/2010/main" val="3660454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24</a:t>
            </a:fld>
            <a:endParaRPr lang="en-US"/>
          </a:p>
        </p:txBody>
      </p:sp>
    </p:spTree>
    <p:extLst>
      <p:ext uri="{BB962C8B-B14F-4D97-AF65-F5344CB8AC3E}">
        <p14:creationId xmlns:p14="http://schemas.microsoft.com/office/powerpoint/2010/main" val="76333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Коли </a:t>
            </a:r>
            <a:r>
              <a:rPr lang="en-US" dirty="0" smtClean="0"/>
              <a:t>Sprint </a:t>
            </a:r>
            <a:r>
              <a:rPr lang="ru-RU" dirty="0" err="1" smtClean="0"/>
              <a:t>скасовано</a:t>
            </a:r>
            <a:r>
              <a:rPr lang="ru-RU" dirty="0" smtClean="0"/>
              <a:t>, будь-</a:t>
            </a:r>
            <a:r>
              <a:rPr lang="ru-RU" dirty="0" err="1" smtClean="0"/>
              <a:t>які</a:t>
            </a:r>
            <a:r>
              <a:rPr lang="ru-RU" dirty="0" smtClean="0"/>
              <a:t> </a:t>
            </a:r>
            <a:r>
              <a:rPr lang="ru-RU" dirty="0" err="1" smtClean="0"/>
              <a:t>завершені</a:t>
            </a:r>
            <a:r>
              <a:rPr lang="ru-RU" dirty="0" smtClean="0"/>
              <a:t> та "</a:t>
            </a:r>
            <a:r>
              <a:rPr lang="ru-RU" dirty="0" err="1" smtClean="0"/>
              <a:t>виконані</a:t>
            </a:r>
            <a:r>
              <a:rPr lang="ru-RU" dirty="0" smtClean="0"/>
              <a:t>" </a:t>
            </a:r>
            <a:r>
              <a:rPr lang="ru-RU" dirty="0" err="1" smtClean="0"/>
              <a:t>елементи</a:t>
            </a:r>
            <a:r>
              <a:rPr lang="ru-RU" dirty="0" smtClean="0"/>
              <a:t> </a:t>
            </a:r>
            <a:r>
              <a:rPr lang="en-US" sz="1200" dirty="0" smtClean="0">
                <a:solidFill>
                  <a:schemeClr val="tx1"/>
                </a:solidFill>
              </a:rPr>
              <a:t>Product  Backlog</a:t>
            </a:r>
            <a:r>
              <a:rPr lang="uk-UA" sz="1200" dirty="0" smtClean="0">
                <a:solidFill>
                  <a:schemeClr val="tx1"/>
                </a:solidFill>
              </a:rPr>
              <a:t> </a:t>
            </a:r>
            <a:r>
              <a:rPr lang="ru-RU" dirty="0" err="1" smtClean="0"/>
              <a:t>переглядаються</a:t>
            </a:r>
            <a:r>
              <a:rPr lang="ru-RU" dirty="0" smtClean="0"/>
              <a:t>. Вони </a:t>
            </a:r>
            <a:r>
              <a:rPr lang="ru-RU" dirty="0" err="1" smtClean="0"/>
              <a:t>приймаються</a:t>
            </a:r>
            <a:r>
              <a:rPr lang="ru-RU" dirty="0" smtClean="0"/>
              <a:t>, </a:t>
            </a:r>
            <a:r>
              <a:rPr lang="ru-RU" dirty="0" err="1" smtClean="0"/>
              <a:t>якщо</a:t>
            </a:r>
            <a:r>
              <a:rPr lang="ru-RU" dirty="0" smtClean="0"/>
              <a:t> вони </a:t>
            </a:r>
            <a:r>
              <a:rPr lang="ru-RU" dirty="0" err="1" smtClean="0"/>
              <a:t>представляють</a:t>
            </a:r>
            <a:r>
              <a:rPr lang="ru-RU" dirty="0" smtClean="0"/>
              <a:t> </a:t>
            </a:r>
            <a:r>
              <a:rPr lang="ru-RU" dirty="0" err="1" smtClean="0"/>
              <a:t>потенційно</a:t>
            </a:r>
            <a:r>
              <a:rPr lang="ru-RU" dirty="0" smtClean="0"/>
              <a:t> </a:t>
            </a:r>
            <a:r>
              <a:rPr lang="ru-RU" dirty="0" err="1" smtClean="0"/>
              <a:t>зростаючий</a:t>
            </a:r>
            <a:r>
              <a:rPr lang="ru-RU" dirty="0" smtClean="0"/>
              <a:t> </a:t>
            </a:r>
            <a:r>
              <a:rPr lang="ru-RU" dirty="0" err="1" smtClean="0"/>
              <a:t>приріст</a:t>
            </a:r>
            <a:r>
              <a:rPr lang="ru-RU" dirty="0" smtClean="0"/>
              <a:t> продукту (</a:t>
            </a:r>
            <a:r>
              <a:rPr lang="ru-RU" dirty="0" err="1" smtClean="0"/>
              <a:t>готові</a:t>
            </a:r>
            <a:r>
              <a:rPr lang="ru-RU" dirty="0" smtClean="0"/>
              <a:t> </a:t>
            </a:r>
            <a:r>
              <a:rPr lang="ru-RU" dirty="0" err="1" smtClean="0"/>
              <a:t>частинки</a:t>
            </a:r>
            <a:r>
              <a:rPr lang="ru-RU" dirty="0" smtClean="0"/>
              <a:t>).</a:t>
            </a:r>
          </a:p>
          <a:p>
            <a:r>
              <a:rPr lang="ru-RU" dirty="0" err="1" smtClean="0"/>
              <a:t>Всі</a:t>
            </a:r>
            <a:r>
              <a:rPr lang="ru-RU" dirty="0" smtClean="0"/>
              <a:t> </a:t>
            </a:r>
            <a:r>
              <a:rPr lang="ru-RU" dirty="0" err="1" smtClean="0"/>
              <a:t>інші</a:t>
            </a:r>
            <a:r>
              <a:rPr lang="ru-RU" dirty="0" smtClean="0"/>
              <a:t> </a:t>
            </a:r>
            <a:r>
              <a:rPr lang="ru-RU" dirty="0" err="1" smtClean="0"/>
              <a:t>елементи</a:t>
            </a:r>
            <a:r>
              <a:rPr lang="ru-RU" dirty="0" smtClean="0"/>
              <a:t> </a:t>
            </a:r>
            <a:r>
              <a:rPr lang="en-US" sz="1200" dirty="0" smtClean="0">
                <a:solidFill>
                  <a:schemeClr val="tx1"/>
                </a:solidFill>
              </a:rPr>
              <a:t>Product  Backlog</a:t>
            </a:r>
            <a:r>
              <a:rPr lang="ru-RU" dirty="0" smtClean="0"/>
              <a:t> </a:t>
            </a:r>
            <a:r>
              <a:rPr lang="ru-RU" dirty="0" err="1" smtClean="0"/>
              <a:t>повертаються</a:t>
            </a:r>
            <a:r>
              <a:rPr lang="ru-RU" dirty="0" smtClean="0"/>
              <a:t> до </a:t>
            </a:r>
            <a:r>
              <a:rPr lang="en-US" sz="1200" dirty="0" smtClean="0">
                <a:solidFill>
                  <a:schemeClr val="tx1"/>
                </a:solidFill>
              </a:rPr>
              <a:t>Product  Backlog</a:t>
            </a:r>
            <a:r>
              <a:rPr lang="uk-UA" sz="1200" dirty="0" smtClean="0">
                <a:solidFill>
                  <a:schemeClr val="tx1"/>
                </a:solidFill>
              </a:rPr>
              <a:t> </a:t>
            </a:r>
            <a:r>
              <a:rPr lang="ru-RU" dirty="0" err="1" smtClean="0"/>
              <a:t>зі</a:t>
            </a:r>
            <a:r>
              <a:rPr lang="ru-RU" dirty="0" smtClean="0"/>
              <a:t> </a:t>
            </a:r>
            <a:r>
              <a:rPr lang="ru-RU" dirty="0" err="1" smtClean="0"/>
              <a:t>своїми</a:t>
            </a:r>
            <a:r>
              <a:rPr lang="ru-RU" dirty="0" smtClean="0"/>
              <a:t> </a:t>
            </a:r>
            <a:r>
              <a:rPr lang="ru-RU" dirty="0" err="1" smtClean="0"/>
              <a:t>початковими</a:t>
            </a:r>
            <a:r>
              <a:rPr lang="ru-RU" dirty="0" smtClean="0"/>
              <a:t> </a:t>
            </a:r>
            <a:r>
              <a:rPr lang="ru-RU" dirty="0" err="1" smtClean="0"/>
              <a:t>оцінками</a:t>
            </a:r>
            <a:r>
              <a:rPr lang="ru-RU" dirty="0" smtClean="0"/>
              <a:t>. </a:t>
            </a:r>
            <a:r>
              <a:rPr lang="ru-RU" dirty="0" err="1" smtClean="0"/>
              <a:t>Передбачається</a:t>
            </a:r>
            <a:r>
              <a:rPr lang="ru-RU" dirty="0" smtClean="0"/>
              <a:t>, </a:t>
            </a:r>
            <a:r>
              <a:rPr lang="ru-RU" dirty="0" err="1" smtClean="0"/>
              <a:t>що</a:t>
            </a:r>
            <a:r>
              <a:rPr lang="ru-RU" dirty="0" smtClean="0"/>
              <a:t> будь-яка робота над ними буде </a:t>
            </a:r>
            <a:r>
              <a:rPr lang="ru-RU" dirty="0" err="1" smtClean="0"/>
              <a:t>втрачена</a:t>
            </a:r>
            <a:r>
              <a:rPr lang="ru-RU" dirty="0" smtClean="0"/>
              <a:t>.</a:t>
            </a:r>
          </a:p>
          <a:p>
            <a:r>
              <a:rPr lang="ru-RU" dirty="0" err="1" smtClean="0"/>
              <a:t>Припинення</a:t>
            </a:r>
            <a:r>
              <a:rPr lang="ru-RU" dirty="0" smtClean="0"/>
              <a:t> </a:t>
            </a:r>
            <a:r>
              <a:rPr lang="ru-RU" dirty="0" err="1" smtClean="0"/>
              <a:t>роботи</a:t>
            </a:r>
            <a:r>
              <a:rPr lang="ru-RU" dirty="0" smtClean="0"/>
              <a:t> </a:t>
            </a:r>
            <a:r>
              <a:rPr lang="en-US" dirty="0" smtClean="0"/>
              <a:t>Sprint </a:t>
            </a:r>
            <a:r>
              <a:rPr lang="ru-RU" dirty="0" err="1" smtClean="0"/>
              <a:t>споживає</a:t>
            </a:r>
            <a:r>
              <a:rPr lang="ru-RU" dirty="0" smtClean="0"/>
              <a:t> </a:t>
            </a:r>
            <a:r>
              <a:rPr lang="ru-RU" dirty="0" err="1" smtClean="0"/>
              <a:t>ресурси</a:t>
            </a:r>
            <a:r>
              <a:rPr lang="ru-RU" dirty="0" smtClean="0"/>
              <a:t>, </a:t>
            </a:r>
            <a:r>
              <a:rPr lang="ru-RU" dirty="0" err="1" smtClean="0"/>
              <a:t>оскільки</a:t>
            </a:r>
            <a:r>
              <a:rPr lang="ru-RU" dirty="0" smtClean="0"/>
              <a:t> </a:t>
            </a:r>
            <a:r>
              <a:rPr lang="ru-RU" dirty="0" err="1" smtClean="0"/>
              <a:t>кожен</a:t>
            </a:r>
            <a:r>
              <a:rPr lang="ru-RU" dirty="0" smtClean="0"/>
              <a:t> </a:t>
            </a:r>
            <a:r>
              <a:rPr lang="ru-RU" dirty="0" err="1" smtClean="0"/>
              <a:t>має</a:t>
            </a:r>
            <a:r>
              <a:rPr lang="ru-RU" dirty="0" smtClean="0"/>
              <a:t> </a:t>
            </a:r>
            <a:r>
              <a:rPr lang="ru-RU" dirty="0" err="1" smtClean="0"/>
              <a:t>перегрупуватися</a:t>
            </a:r>
            <a:r>
              <a:rPr lang="ru-RU" dirty="0" smtClean="0"/>
              <a:t> в </a:t>
            </a:r>
            <a:r>
              <a:rPr lang="ru-RU" dirty="0" err="1" smtClean="0"/>
              <a:t>іншому</a:t>
            </a:r>
            <a:r>
              <a:rPr lang="ru-RU" dirty="0" smtClean="0"/>
              <a:t> </a:t>
            </a:r>
            <a:r>
              <a:rPr lang="en-US" dirty="0" smtClean="0"/>
              <a:t>Sprint  planning  meeting, </a:t>
            </a:r>
            <a:r>
              <a:rPr lang="ru-RU" dirty="0" err="1" smtClean="0"/>
              <a:t>щоб</a:t>
            </a:r>
            <a:r>
              <a:rPr lang="ru-RU" dirty="0" smtClean="0"/>
              <a:t> </a:t>
            </a:r>
            <a:r>
              <a:rPr lang="ru-RU" dirty="0" err="1" smtClean="0"/>
              <a:t>розпочати</a:t>
            </a:r>
            <a:r>
              <a:rPr lang="ru-RU" dirty="0" smtClean="0"/>
              <a:t> </a:t>
            </a:r>
            <a:r>
              <a:rPr lang="ru-RU" dirty="0" err="1" smtClean="0"/>
              <a:t>інший</a:t>
            </a:r>
            <a:r>
              <a:rPr lang="ru-RU" dirty="0" smtClean="0"/>
              <a:t> </a:t>
            </a:r>
            <a:r>
              <a:rPr lang="en-US" dirty="0" smtClean="0"/>
              <a:t>Sprint.</a:t>
            </a:r>
          </a:p>
          <a:p>
            <a:endParaRPr lang="en-US" dirty="0" smtClean="0"/>
          </a:p>
          <a:p>
            <a:r>
              <a:rPr lang="ru-RU" dirty="0" err="1" smtClean="0"/>
              <a:t>Припинення</a:t>
            </a:r>
            <a:r>
              <a:rPr lang="ru-RU" dirty="0" smtClean="0"/>
              <a:t> </a:t>
            </a:r>
            <a:r>
              <a:rPr lang="en-US" dirty="0" smtClean="0"/>
              <a:t>Sprint </a:t>
            </a:r>
            <a:r>
              <a:rPr lang="ru-RU" dirty="0" smtClean="0"/>
              <a:t>часто є </a:t>
            </a:r>
            <a:r>
              <a:rPr lang="ru-RU" dirty="0" err="1" smtClean="0"/>
              <a:t>травматичними</a:t>
            </a:r>
            <a:r>
              <a:rPr lang="ru-RU" dirty="0" smtClean="0"/>
              <a:t> для </a:t>
            </a:r>
            <a:r>
              <a:rPr lang="ru-RU" dirty="0" err="1" smtClean="0"/>
              <a:t>команди</a:t>
            </a:r>
            <a:r>
              <a:rPr lang="ru-RU" dirty="0" smtClean="0"/>
              <a:t>, і вони </a:t>
            </a:r>
            <a:r>
              <a:rPr lang="ru-RU" dirty="0" err="1" smtClean="0"/>
              <a:t>дуже</a:t>
            </a:r>
            <a:r>
              <a:rPr lang="ru-RU" dirty="0" smtClean="0"/>
              <a:t> </a:t>
            </a:r>
            <a:r>
              <a:rPr lang="ru-RU" dirty="0" err="1" smtClean="0"/>
              <a:t>рідкісні</a:t>
            </a:r>
            <a:r>
              <a:rPr lang="ru-RU" dirty="0" smtClean="0"/>
              <a:t>.</a:t>
            </a:r>
          </a:p>
          <a:p>
            <a:r>
              <a:rPr lang="uk-UA" b="1" dirty="0" smtClean="0"/>
              <a:t>Приклад. </a:t>
            </a:r>
            <a:r>
              <a:rPr lang="uk-UA" dirty="0" smtClean="0"/>
              <a:t>На </a:t>
            </a:r>
            <a:r>
              <a:rPr lang="uk-UA" dirty="0" err="1" smtClean="0"/>
              <a:t>спрінт</a:t>
            </a:r>
            <a:r>
              <a:rPr lang="uk-UA" dirty="0" smtClean="0"/>
              <a:t> із</a:t>
            </a:r>
            <a:r>
              <a:rPr lang="uk-UA" baseline="0" dirty="0" smtClean="0"/>
              <a:t> </a:t>
            </a:r>
            <a:r>
              <a:rPr lang="en-US" sz="1200" dirty="0" smtClean="0">
                <a:solidFill>
                  <a:schemeClr val="tx1"/>
                </a:solidFill>
              </a:rPr>
              <a:t>Product  Backlog</a:t>
            </a:r>
            <a:r>
              <a:rPr lang="uk-UA" sz="1200" baseline="0" dirty="0" smtClean="0">
                <a:solidFill>
                  <a:schemeClr val="tx1"/>
                </a:solidFill>
              </a:rPr>
              <a:t> </a:t>
            </a:r>
            <a:r>
              <a:rPr lang="uk-UA" dirty="0" smtClean="0"/>
              <a:t>було взято 4 </a:t>
            </a:r>
            <a:r>
              <a:rPr lang="uk-UA" dirty="0" err="1" smtClean="0"/>
              <a:t>таски</a:t>
            </a:r>
            <a:r>
              <a:rPr lang="uk-UA" dirty="0" smtClean="0"/>
              <a:t>.</a:t>
            </a:r>
            <a:r>
              <a:rPr lang="uk-UA" baseline="0" dirty="0" smtClean="0"/>
              <a:t> Після аналізу стало зрозуміло, що 2 </a:t>
            </a:r>
            <a:r>
              <a:rPr lang="uk-UA" baseline="0" dirty="0" err="1" smtClean="0"/>
              <a:t>таски</a:t>
            </a:r>
            <a:r>
              <a:rPr lang="uk-UA" baseline="0" dirty="0" smtClean="0"/>
              <a:t> можуть бути визначені як готова частинка продукту, а інші 2 </a:t>
            </a:r>
            <a:r>
              <a:rPr lang="uk-UA" baseline="0" dirty="0" err="1" smtClean="0"/>
              <a:t>таски</a:t>
            </a:r>
            <a:r>
              <a:rPr lang="uk-UA" baseline="0" dirty="0" smtClean="0"/>
              <a:t> </a:t>
            </a:r>
            <a:r>
              <a:rPr lang="ru-RU" dirty="0" err="1" smtClean="0"/>
              <a:t>повертаються</a:t>
            </a:r>
            <a:r>
              <a:rPr lang="ru-RU" dirty="0" smtClean="0"/>
              <a:t> до </a:t>
            </a:r>
            <a:r>
              <a:rPr lang="en-US" sz="1200" dirty="0" smtClean="0">
                <a:solidFill>
                  <a:schemeClr val="tx1"/>
                </a:solidFill>
              </a:rPr>
              <a:t>Product  Backlog</a:t>
            </a:r>
            <a:r>
              <a:rPr lang="uk-UA" sz="1200" baseline="0" dirty="0" smtClean="0">
                <a:solidFill>
                  <a:schemeClr val="tx1"/>
                </a:solidFill>
              </a:rPr>
              <a:t> і вважається, що над ними не велася робота.</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25</a:t>
            </a:fld>
            <a:endParaRPr lang="en-US"/>
          </a:p>
        </p:txBody>
      </p:sp>
    </p:spTree>
    <p:extLst>
      <p:ext uri="{BB962C8B-B14F-4D97-AF65-F5344CB8AC3E}">
        <p14:creationId xmlns:p14="http://schemas.microsoft.com/office/powerpoint/2010/main" val="1442239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Sprint  Planning  Meeting</a:t>
            </a:r>
            <a:r>
              <a:rPr lang="uk-UA" dirty="0" smtClean="0"/>
              <a:t> </a:t>
            </a:r>
            <a:r>
              <a:rPr lang="ru-RU" dirty="0" err="1" smtClean="0"/>
              <a:t>складається</a:t>
            </a:r>
            <a:r>
              <a:rPr lang="ru-RU" dirty="0" smtClean="0"/>
              <a:t> з </a:t>
            </a:r>
            <a:r>
              <a:rPr lang="ru-RU" dirty="0" err="1" smtClean="0"/>
              <a:t>двох</a:t>
            </a:r>
            <a:r>
              <a:rPr lang="ru-RU" dirty="0" smtClean="0"/>
              <a:t> </a:t>
            </a:r>
            <a:r>
              <a:rPr lang="ru-RU" dirty="0" err="1" smtClean="0"/>
              <a:t>частин</a:t>
            </a:r>
            <a:r>
              <a:rPr lang="ru-RU" dirty="0" smtClean="0"/>
              <a:t>.</a:t>
            </a:r>
          </a:p>
          <a:p>
            <a:pPr marL="171450" indent="-171450">
              <a:buFont typeface="Arial" panose="020B0604020202020204" pitchFamily="34" charset="0"/>
              <a:buChar char="•"/>
            </a:pPr>
            <a:r>
              <a:rPr lang="ru-RU" dirty="0" smtClean="0"/>
              <a:t>Перша </a:t>
            </a:r>
            <a:r>
              <a:rPr lang="ru-RU" dirty="0" err="1" smtClean="0"/>
              <a:t>частина</a:t>
            </a:r>
            <a:r>
              <a:rPr lang="ru-RU" dirty="0" smtClean="0"/>
              <a:t> - </a:t>
            </a:r>
            <a:r>
              <a:rPr lang="ru-RU" dirty="0" err="1" smtClean="0"/>
              <a:t>це</a:t>
            </a:r>
            <a:r>
              <a:rPr lang="ru-RU" dirty="0" smtClean="0"/>
              <a:t> те, </a:t>
            </a:r>
            <a:r>
              <a:rPr lang="ru-RU" dirty="0" err="1" smtClean="0"/>
              <a:t>що</a:t>
            </a:r>
            <a:r>
              <a:rPr lang="ru-RU" dirty="0" smtClean="0"/>
              <a:t> буде </a:t>
            </a:r>
            <a:r>
              <a:rPr lang="ru-RU" dirty="0" err="1" smtClean="0"/>
              <a:t>зроблено</a:t>
            </a:r>
            <a:r>
              <a:rPr lang="ru-RU" dirty="0" smtClean="0"/>
              <a:t> в </a:t>
            </a:r>
            <a:r>
              <a:rPr lang="ru-RU" dirty="0" err="1" smtClean="0"/>
              <a:t>Спринті</a:t>
            </a:r>
            <a:r>
              <a:rPr lang="ru-RU" dirty="0" smtClean="0"/>
              <a:t>.</a:t>
            </a:r>
          </a:p>
          <a:p>
            <a:pPr marL="171450" indent="-171450">
              <a:buFont typeface="Arial" panose="020B0604020202020204" pitchFamily="34" charset="0"/>
              <a:buChar char="•"/>
            </a:pPr>
            <a:r>
              <a:rPr lang="ru-RU" dirty="0" smtClean="0"/>
              <a:t>Друга </a:t>
            </a:r>
            <a:r>
              <a:rPr lang="ru-RU" dirty="0" err="1" smtClean="0"/>
              <a:t>частина</a:t>
            </a:r>
            <a:r>
              <a:rPr lang="ru-RU" dirty="0" smtClean="0"/>
              <a:t> (</a:t>
            </a:r>
            <a:r>
              <a:rPr lang="ru-RU" dirty="0" err="1" smtClean="0"/>
              <a:t>чотиригодинний</a:t>
            </a:r>
            <a:r>
              <a:rPr lang="ru-RU" dirty="0" smtClean="0"/>
              <a:t> </a:t>
            </a:r>
            <a:r>
              <a:rPr lang="ru-RU" dirty="0" err="1" smtClean="0"/>
              <a:t>часовий</a:t>
            </a:r>
            <a:r>
              <a:rPr lang="ru-RU" dirty="0" smtClean="0"/>
              <a:t> </a:t>
            </a:r>
            <a:r>
              <a:rPr lang="ru-RU" dirty="0" err="1" smtClean="0"/>
              <a:t>інтервал</a:t>
            </a:r>
            <a:r>
              <a:rPr lang="ru-RU" dirty="0" smtClean="0"/>
              <a:t> для </a:t>
            </a:r>
            <a:r>
              <a:rPr lang="ru-RU" dirty="0" err="1" smtClean="0"/>
              <a:t>щомісячного</a:t>
            </a:r>
            <a:r>
              <a:rPr lang="ru-RU" dirty="0" smtClean="0"/>
              <a:t> спринту) </a:t>
            </a:r>
            <a:r>
              <a:rPr lang="ru-RU" dirty="0" err="1" smtClean="0"/>
              <a:t>полягає</a:t>
            </a:r>
            <a:r>
              <a:rPr lang="ru-RU" dirty="0" smtClean="0"/>
              <a:t> в тому, коли команда </a:t>
            </a:r>
            <a:r>
              <a:rPr lang="ru-RU" dirty="0" err="1" smtClean="0"/>
              <a:t>з'ясовує</a:t>
            </a:r>
            <a:r>
              <a:rPr lang="ru-RU" dirty="0" smtClean="0"/>
              <a:t>, як вона </a:t>
            </a:r>
            <a:r>
              <a:rPr lang="ru-RU" dirty="0" err="1" smtClean="0"/>
              <a:t>збирається</a:t>
            </a:r>
            <a:r>
              <a:rPr lang="ru-RU" dirty="0" smtClean="0"/>
              <a:t> </a:t>
            </a:r>
            <a:r>
              <a:rPr lang="ru-RU" dirty="0" err="1" smtClean="0"/>
              <a:t>створити</a:t>
            </a:r>
            <a:r>
              <a:rPr lang="ru-RU" dirty="0" smtClean="0"/>
              <a:t> </a:t>
            </a:r>
            <a:r>
              <a:rPr lang="ru-RU" dirty="0" err="1" smtClean="0"/>
              <a:t>цю</a:t>
            </a:r>
            <a:r>
              <a:rPr lang="ru-RU" dirty="0" smtClean="0"/>
              <a:t> </a:t>
            </a:r>
            <a:r>
              <a:rPr lang="ru-RU" dirty="0" err="1" smtClean="0"/>
              <a:t>функціональність</a:t>
            </a:r>
            <a:r>
              <a:rPr lang="ru-RU" dirty="0" smtClean="0"/>
              <a:t> у </a:t>
            </a:r>
            <a:r>
              <a:rPr lang="ru-RU" dirty="0" err="1" smtClean="0"/>
              <a:t>приріст</a:t>
            </a:r>
            <a:r>
              <a:rPr lang="ru-RU" dirty="0" smtClean="0"/>
              <a:t> продукту </a:t>
            </a:r>
            <a:r>
              <a:rPr lang="ru-RU" dirty="0" err="1" smtClean="0"/>
              <a:t>під</a:t>
            </a:r>
            <a:r>
              <a:rPr lang="ru-RU" dirty="0" smtClean="0"/>
              <a:t> час спринту.</a:t>
            </a:r>
          </a:p>
          <a:p>
            <a:pPr marL="171450" indent="-171450">
              <a:buFont typeface="Arial" panose="020B0604020202020204" pitchFamily="34" charset="0"/>
              <a:buChar char="•"/>
            </a:pPr>
            <a:endParaRPr lang="ru-RU" dirty="0" smtClean="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26</a:t>
            </a:fld>
            <a:endParaRPr lang="en-US"/>
          </a:p>
        </p:txBody>
      </p:sp>
    </p:spTree>
    <p:extLst>
      <p:ext uri="{BB962C8B-B14F-4D97-AF65-F5344CB8AC3E}">
        <p14:creationId xmlns:p14="http://schemas.microsoft.com/office/powerpoint/2010/main" val="2402199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ru-RU" dirty="0" smtClean="0"/>
              <a:t>..….</a:t>
            </a:r>
          </a:p>
          <a:p>
            <a:pPr marL="171450" indent="-171450">
              <a:buFont typeface="Arial" panose="020B0604020202020204" pitchFamily="34" charset="0"/>
              <a:buChar char="•"/>
            </a:pPr>
            <a:r>
              <a:rPr lang="ru-RU" dirty="0" err="1" smtClean="0"/>
              <a:t>Зустріч</a:t>
            </a:r>
            <a:r>
              <a:rPr lang="ru-RU" dirty="0" smtClean="0"/>
              <a:t> з </a:t>
            </a:r>
            <a:r>
              <a:rPr lang="ru-RU" dirty="0" err="1" smtClean="0"/>
              <a:t>планування</a:t>
            </a:r>
            <a:r>
              <a:rPr lang="ru-RU" dirty="0" smtClean="0"/>
              <a:t> спринту </a:t>
            </a:r>
            <a:r>
              <a:rPr lang="ru-RU" dirty="0" err="1" smtClean="0"/>
              <a:t>складається</a:t>
            </a:r>
            <a:r>
              <a:rPr lang="ru-RU" dirty="0" smtClean="0"/>
              <a:t> з </a:t>
            </a:r>
            <a:r>
              <a:rPr lang="ru-RU" dirty="0" err="1" smtClean="0"/>
              <a:t>двох</a:t>
            </a:r>
            <a:r>
              <a:rPr lang="ru-RU" dirty="0" smtClean="0"/>
              <a:t> </a:t>
            </a:r>
            <a:r>
              <a:rPr lang="ru-RU" dirty="0" err="1" smtClean="0"/>
              <a:t>частин</a:t>
            </a:r>
            <a:r>
              <a:rPr lang="ru-RU" dirty="0" smtClean="0"/>
              <a:t>: </a:t>
            </a:r>
            <a:r>
              <a:rPr lang="ru-RU" dirty="0" err="1" smtClean="0"/>
              <a:t>частина</a:t>
            </a:r>
            <a:r>
              <a:rPr lang="ru-RU" dirty="0" smtClean="0"/>
              <a:t> «</a:t>
            </a:r>
            <a:r>
              <a:rPr lang="ru-RU" dirty="0" err="1" smtClean="0"/>
              <a:t>Що</a:t>
            </a:r>
            <a:r>
              <a:rPr lang="ru-RU" dirty="0" smtClean="0"/>
              <a:t>?» І </a:t>
            </a:r>
            <a:r>
              <a:rPr lang="ru-RU" dirty="0" err="1" smtClean="0"/>
              <a:t>частина</a:t>
            </a:r>
            <a:r>
              <a:rPr lang="ru-RU" dirty="0" smtClean="0"/>
              <a:t> «Як?». </a:t>
            </a:r>
            <a:r>
              <a:rPr lang="ru-RU" dirty="0" err="1" smtClean="0"/>
              <a:t>Деякі</a:t>
            </a:r>
            <a:r>
              <a:rPr lang="ru-RU" dirty="0" smtClean="0"/>
              <a:t> </a:t>
            </a:r>
            <a:r>
              <a:rPr lang="ru-RU" dirty="0" err="1" smtClean="0"/>
              <a:t>команди</a:t>
            </a:r>
            <a:r>
              <a:rPr lang="ru-RU" dirty="0" smtClean="0"/>
              <a:t> </a:t>
            </a:r>
            <a:r>
              <a:rPr lang="en-US" dirty="0" smtClean="0"/>
              <a:t>Scrum </a:t>
            </a:r>
            <a:r>
              <a:rPr lang="ru-RU" dirty="0" err="1" smtClean="0"/>
              <a:t>поєднують</a:t>
            </a:r>
            <a:r>
              <a:rPr lang="ru-RU" dirty="0" smtClean="0"/>
              <a:t> </a:t>
            </a:r>
            <a:r>
              <a:rPr lang="ru-RU" dirty="0" err="1" smtClean="0"/>
              <a:t>ці</a:t>
            </a:r>
            <a:r>
              <a:rPr lang="ru-RU" dirty="0" smtClean="0"/>
              <a:t> </a:t>
            </a:r>
            <a:r>
              <a:rPr lang="ru-RU" dirty="0" err="1" smtClean="0"/>
              <a:t>дві</a:t>
            </a:r>
            <a:r>
              <a:rPr lang="ru-RU" dirty="0" smtClean="0"/>
              <a:t> </a:t>
            </a:r>
            <a:r>
              <a:rPr lang="ru-RU" dirty="0" err="1" smtClean="0"/>
              <a:t>частини</a:t>
            </a:r>
            <a:r>
              <a:rPr lang="ru-RU" dirty="0" smtClean="0"/>
              <a:t>.</a:t>
            </a:r>
          </a:p>
          <a:p>
            <a:pPr marL="171450" indent="-171450">
              <a:buFont typeface="Arial" panose="020B0604020202020204" pitchFamily="34" charset="0"/>
              <a:buChar char="•"/>
            </a:pPr>
            <a:r>
              <a:rPr lang="ru-RU" b="1" dirty="0" smtClean="0"/>
              <a:t>У </a:t>
            </a:r>
            <a:r>
              <a:rPr lang="ru-RU" b="1" dirty="0" err="1" smtClean="0"/>
              <a:t>першій</a:t>
            </a:r>
            <a:r>
              <a:rPr lang="ru-RU" b="1" dirty="0" smtClean="0"/>
              <a:t> </a:t>
            </a:r>
            <a:r>
              <a:rPr lang="ru-RU" b="1" dirty="0" err="1" smtClean="0"/>
              <a:t>частині</a:t>
            </a:r>
            <a:r>
              <a:rPr lang="ru-RU" dirty="0" smtClean="0"/>
              <a:t> </a:t>
            </a:r>
            <a:r>
              <a:rPr lang="en-US" dirty="0" smtClean="0"/>
              <a:t>Scrum Team </a:t>
            </a:r>
            <a:r>
              <a:rPr lang="ru-RU" dirty="0" err="1" smtClean="0"/>
              <a:t>вирішує</a:t>
            </a:r>
            <a:r>
              <a:rPr lang="ru-RU" dirty="0" smtClean="0"/>
              <a:t> </a:t>
            </a:r>
            <a:r>
              <a:rPr lang="ru-RU" dirty="0" err="1" smtClean="0"/>
              <a:t>питання</a:t>
            </a:r>
            <a:r>
              <a:rPr lang="ru-RU" dirty="0" smtClean="0"/>
              <a:t> “</a:t>
            </a:r>
            <a:r>
              <a:rPr lang="ru-RU" dirty="0" err="1" smtClean="0"/>
              <a:t>Що</a:t>
            </a:r>
            <a:r>
              <a:rPr lang="ru-RU" dirty="0" smtClean="0"/>
              <a:t>?” Тут </a:t>
            </a:r>
            <a:r>
              <a:rPr lang="en-US" dirty="0" smtClean="0"/>
              <a:t>Product Owner </a:t>
            </a:r>
            <a:r>
              <a:rPr lang="ru-RU" dirty="0" err="1" smtClean="0"/>
              <a:t>надає</a:t>
            </a:r>
            <a:r>
              <a:rPr lang="ru-RU" dirty="0" smtClean="0"/>
              <a:t> </a:t>
            </a:r>
            <a:r>
              <a:rPr lang="ru-RU" dirty="0" err="1" smtClean="0"/>
              <a:t>команді</a:t>
            </a:r>
            <a:r>
              <a:rPr lang="ru-RU" dirty="0" smtClean="0"/>
              <a:t> </a:t>
            </a:r>
            <a:r>
              <a:rPr lang="ru-RU" dirty="0" err="1" smtClean="0"/>
              <a:t>найвищий</a:t>
            </a:r>
            <a:r>
              <a:rPr lang="ru-RU" dirty="0" smtClean="0"/>
              <a:t> </a:t>
            </a:r>
            <a:r>
              <a:rPr lang="ru-RU" dirty="0" err="1" smtClean="0"/>
              <a:t>пріорітет</a:t>
            </a:r>
            <a:r>
              <a:rPr lang="ru-RU" dirty="0" smtClean="0"/>
              <a:t> </a:t>
            </a:r>
            <a:r>
              <a:rPr lang="ru-RU" dirty="0" err="1" smtClean="0"/>
              <a:t>виблору</a:t>
            </a:r>
            <a:r>
              <a:rPr lang="ru-RU" dirty="0" smtClean="0"/>
              <a:t> </a:t>
            </a:r>
            <a:r>
              <a:rPr lang="ru-RU" dirty="0" err="1" smtClean="0"/>
              <a:t>тасків</a:t>
            </a:r>
            <a:r>
              <a:rPr lang="ru-RU" dirty="0" smtClean="0"/>
              <a:t> </a:t>
            </a:r>
            <a:r>
              <a:rPr lang="ru-RU" dirty="0" err="1" smtClean="0"/>
              <a:t>із</a:t>
            </a:r>
            <a:r>
              <a:rPr lang="ru-RU" dirty="0" smtClean="0"/>
              <a:t> </a:t>
            </a:r>
            <a:r>
              <a:rPr lang="en-US" dirty="0" smtClean="0"/>
              <a:t>Product Backlog</a:t>
            </a:r>
            <a:r>
              <a:rPr lang="ru-RU" dirty="0" smtClean="0"/>
              <a:t>.</a:t>
            </a:r>
          </a:p>
          <a:p>
            <a:pPr marL="0" indent="0">
              <a:buFont typeface="Arial" panose="020B0604020202020204" pitchFamily="34" charset="0"/>
              <a:buNone/>
            </a:pPr>
            <a:r>
              <a:rPr lang="ru-RU" dirty="0" smtClean="0"/>
              <a:t>Вони </a:t>
            </a:r>
            <a:r>
              <a:rPr lang="ru-RU" dirty="0" err="1" smtClean="0"/>
              <a:t>працюють</a:t>
            </a:r>
            <a:r>
              <a:rPr lang="ru-RU" dirty="0" smtClean="0"/>
              <a:t> разом, </a:t>
            </a:r>
            <a:r>
              <a:rPr lang="ru-RU" dirty="0" err="1" smtClean="0"/>
              <a:t>щоб</a:t>
            </a:r>
            <a:r>
              <a:rPr lang="ru-RU" dirty="0" smtClean="0"/>
              <a:t> </a:t>
            </a:r>
            <a:r>
              <a:rPr lang="ru-RU" dirty="0" err="1" smtClean="0"/>
              <a:t>з'ясувати</a:t>
            </a:r>
            <a:r>
              <a:rPr lang="ru-RU" dirty="0" smtClean="0"/>
              <a:t>, яка </a:t>
            </a:r>
            <a:r>
              <a:rPr lang="ru-RU" dirty="0" err="1" smtClean="0"/>
              <a:t>функціональність</a:t>
            </a:r>
            <a:r>
              <a:rPr lang="ru-RU" dirty="0" smtClean="0"/>
              <a:t> </a:t>
            </a:r>
            <a:r>
              <a:rPr lang="ru-RU" dirty="0" err="1" smtClean="0"/>
              <a:t>має</a:t>
            </a:r>
            <a:r>
              <a:rPr lang="ru-RU" dirty="0" smtClean="0"/>
              <a:t> бути </a:t>
            </a:r>
            <a:r>
              <a:rPr lang="ru-RU" dirty="0" err="1" smtClean="0"/>
              <a:t>розроблена</a:t>
            </a:r>
            <a:r>
              <a:rPr lang="ru-RU" dirty="0" smtClean="0"/>
              <a:t> </a:t>
            </a:r>
            <a:r>
              <a:rPr lang="ru-RU" dirty="0" err="1" smtClean="0"/>
              <a:t>протягом</a:t>
            </a:r>
            <a:r>
              <a:rPr lang="ru-RU" dirty="0" smtClean="0"/>
              <a:t> </a:t>
            </a:r>
            <a:r>
              <a:rPr lang="ru-RU" dirty="0" err="1" smtClean="0"/>
              <a:t>наступного</a:t>
            </a:r>
            <a:r>
              <a:rPr lang="ru-RU" dirty="0" smtClean="0"/>
              <a:t> </a:t>
            </a:r>
            <a:r>
              <a:rPr lang="en-US" dirty="0" smtClean="0"/>
              <a:t>Sprint. </a:t>
            </a:r>
            <a:r>
              <a:rPr lang="ru-RU" dirty="0" err="1" smtClean="0"/>
              <a:t>Тільки</a:t>
            </a:r>
            <a:r>
              <a:rPr lang="ru-RU" dirty="0" smtClean="0"/>
              <a:t> Команда </a:t>
            </a:r>
            <a:r>
              <a:rPr lang="ru-RU" dirty="0" err="1" smtClean="0"/>
              <a:t>може</a:t>
            </a:r>
            <a:r>
              <a:rPr lang="ru-RU" dirty="0" smtClean="0"/>
              <a:t> </a:t>
            </a:r>
            <a:r>
              <a:rPr lang="ru-RU" dirty="0" err="1" smtClean="0"/>
              <a:t>оцінити</a:t>
            </a:r>
            <a:r>
              <a:rPr lang="ru-RU" dirty="0" smtClean="0"/>
              <a:t>, </a:t>
            </a:r>
            <a:r>
              <a:rPr lang="ru-RU" dirty="0" err="1" smtClean="0"/>
              <a:t>що</a:t>
            </a:r>
            <a:r>
              <a:rPr lang="ru-RU" dirty="0" smtClean="0"/>
              <a:t> вона </a:t>
            </a:r>
            <a:r>
              <a:rPr lang="ru-RU" dirty="0" err="1" smtClean="0"/>
              <a:t>може</a:t>
            </a:r>
            <a:r>
              <a:rPr lang="ru-RU" dirty="0" smtClean="0"/>
              <a:t> </a:t>
            </a:r>
            <a:r>
              <a:rPr lang="ru-RU" dirty="0" err="1" smtClean="0"/>
              <a:t>досягти</a:t>
            </a:r>
            <a:r>
              <a:rPr lang="ru-RU" dirty="0" smtClean="0"/>
              <a:t> </a:t>
            </a:r>
            <a:r>
              <a:rPr lang="ru-RU" dirty="0" err="1" smtClean="0"/>
              <a:t>протягом</a:t>
            </a:r>
            <a:r>
              <a:rPr lang="ru-RU" dirty="0" smtClean="0"/>
              <a:t> </a:t>
            </a:r>
            <a:r>
              <a:rPr lang="ru-RU" dirty="0" err="1" smtClean="0"/>
              <a:t>майбутнього</a:t>
            </a:r>
            <a:r>
              <a:rPr lang="ru-RU" dirty="0" smtClean="0"/>
              <a:t> Спринта.</a:t>
            </a:r>
          </a:p>
          <a:p>
            <a:pPr marL="171450" indent="-171450">
              <a:buFont typeface="Arial" panose="020B0604020202020204" pitchFamily="34" charset="0"/>
              <a:buChar char="•"/>
            </a:pPr>
            <a:endParaRPr lang="ru-RU" dirty="0" smtClean="0"/>
          </a:p>
          <a:p>
            <a:pPr marL="171450" indent="-171450">
              <a:buFont typeface="Arial" panose="020B0604020202020204" pitchFamily="34" charset="0"/>
              <a:buChar char="•"/>
            </a:pPr>
            <a:r>
              <a:rPr lang="ru-RU" b="1" dirty="0" smtClean="0"/>
              <a:t>У </a:t>
            </a:r>
            <a:r>
              <a:rPr lang="ru-RU" b="1" dirty="0" err="1" smtClean="0"/>
              <a:t>другій</a:t>
            </a:r>
            <a:r>
              <a:rPr lang="ru-RU" b="1" dirty="0" smtClean="0"/>
              <a:t> </a:t>
            </a:r>
            <a:r>
              <a:rPr lang="ru-RU" b="1" dirty="0" err="1" smtClean="0"/>
              <a:t>частині</a:t>
            </a:r>
            <a:r>
              <a:rPr lang="ru-RU" b="1" dirty="0" smtClean="0"/>
              <a:t> </a:t>
            </a:r>
            <a:r>
              <a:rPr lang="en-US" dirty="0" smtClean="0"/>
              <a:t>Sprint  Planning  Meeting</a:t>
            </a:r>
            <a:r>
              <a:rPr lang="uk-UA" dirty="0" smtClean="0"/>
              <a:t> </a:t>
            </a:r>
            <a:r>
              <a:rPr lang="ru-RU" dirty="0" smtClean="0"/>
              <a:t>, Команда </a:t>
            </a:r>
            <a:r>
              <a:rPr lang="ru-RU" dirty="0" err="1" smtClean="0"/>
              <a:t>розглядає</a:t>
            </a:r>
            <a:r>
              <a:rPr lang="ru-RU" dirty="0" smtClean="0"/>
              <a:t> </a:t>
            </a:r>
            <a:r>
              <a:rPr lang="ru-RU" dirty="0" err="1" smtClean="0"/>
              <a:t>питання</a:t>
            </a:r>
            <a:r>
              <a:rPr lang="ru-RU" dirty="0" smtClean="0"/>
              <a:t> «Як?» </a:t>
            </a:r>
            <a:r>
              <a:rPr lang="ru-RU" dirty="0" err="1" smtClean="0"/>
              <a:t>Під</a:t>
            </a:r>
            <a:r>
              <a:rPr lang="ru-RU" dirty="0" smtClean="0"/>
              <a:t> час </a:t>
            </a:r>
            <a:r>
              <a:rPr lang="ru-RU" dirty="0" err="1" smtClean="0"/>
              <a:t>другої</a:t>
            </a:r>
            <a:r>
              <a:rPr lang="ru-RU" dirty="0" smtClean="0"/>
              <a:t> </a:t>
            </a:r>
            <a:r>
              <a:rPr lang="ru-RU" dirty="0" err="1" smtClean="0"/>
              <a:t>частини</a:t>
            </a:r>
            <a:r>
              <a:rPr lang="ru-RU" dirty="0" smtClean="0"/>
              <a:t> </a:t>
            </a:r>
            <a:r>
              <a:rPr lang="en-US" dirty="0" smtClean="0"/>
              <a:t>Sprint  Planning  Meeting</a:t>
            </a:r>
            <a:r>
              <a:rPr lang="uk-UA" dirty="0" smtClean="0"/>
              <a:t> </a:t>
            </a:r>
            <a:r>
              <a:rPr lang="ru-RU" dirty="0" smtClean="0"/>
              <a:t>(</a:t>
            </a:r>
            <a:r>
              <a:rPr lang="ru-RU" dirty="0" err="1" smtClean="0"/>
              <a:t>чотиригодинний</a:t>
            </a:r>
            <a:r>
              <a:rPr lang="ru-RU" dirty="0" smtClean="0"/>
              <a:t> </a:t>
            </a:r>
            <a:r>
              <a:rPr lang="ru-RU" dirty="0" err="1" smtClean="0"/>
              <a:t>термін</a:t>
            </a:r>
            <a:r>
              <a:rPr lang="ru-RU" dirty="0" smtClean="0"/>
              <a:t> для </a:t>
            </a:r>
            <a:r>
              <a:rPr lang="ru-RU" dirty="0" err="1" smtClean="0"/>
              <a:t>щомісячного</a:t>
            </a:r>
            <a:r>
              <a:rPr lang="ru-RU" dirty="0" smtClean="0"/>
              <a:t> Спринту), команда </a:t>
            </a:r>
            <a:r>
              <a:rPr lang="ru-RU" dirty="0" err="1" smtClean="0"/>
              <a:t>визначає</a:t>
            </a:r>
            <a:r>
              <a:rPr lang="ru-RU" dirty="0" smtClean="0"/>
              <a:t>, як </a:t>
            </a:r>
            <a:r>
              <a:rPr lang="ru-RU" dirty="0" err="1" smtClean="0"/>
              <a:t>обрані</a:t>
            </a:r>
            <a:r>
              <a:rPr lang="ru-RU" dirty="0" smtClean="0"/>
              <a:t> </a:t>
            </a:r>
            <a:r>
              <a:rPr lang="ru-RU" dirty="0" err="1" smtClean="0"/>
              <a:t>із</a:t>
            </a:r>
            <a:r>
              <a:rPr lang="ru-RU" dirty="0" smtClean="0"/>
              <a:t> </a:t>
            </a:r>
            <a:r>
              <a:rPr lang="en-US" dirty="0" smtClean="0"/>
              <a:t>Product Backlog</a:t>
            </a:r>
            <a:r>
              <a:rPr lang="uk-UA" dirty="0" smtClean="0"/>
              <a:t> </a:t>
            </a:r>
            <a:r>
              <a:rPr lang="uk-UA" dirty="0" err="1" smtClean="0"/>
              <a:t>таски</a:t>
            </a:r>
            <a:r>
              <a:rPr lang="ru-RU" dirty="0" smtClean="0"/>
              <a:t>, </a:t>
            </a:r>
            <a:r>
              <a:rPr lang="ru-RU" dirty="0" err="1" smtClean="0"/>
              <a:t>які</a:t>
            </a:r>
            <a:r>
              <a:rPr lang="ru-RU" dirty="0" smtClean="0"/>
              <a:t> </a:t>
            </a:r>
            <a:r>
              <a:rPr lang="ru-RU" dirty="0" err="1" smtClean="0"/>
              <a:t>були</a:t>
            </a:r>
            <a:r>
              <a:rPr lang="ru-RU" dirty="0" smtClean="0"/>
              <a:t> </a:t>
            </a:r>
            <a:r>
              <a:rPr lang="ru-RU" dirty="0" err="1" smtClean="0"/>
              <a:t>вибрані</a:t>
            </a:r>
            <a:r>
              <a:rPr lang="ru-RU" dirty="0" smtClean="0"/>
              <a:t> </a:t>
            </a:r>
            <a:r>
              <a:rPr lang="ru-RU" dirty="0" err="1" smtClean="0"/>
              <a:t>під</a:t>
            </a:r>
            <a:r>
              <a:rPr lang="ru-RU" dirty="0" smtClean="0"/>
              <a:t> час </a:t>
            </a:r>
            <a:r>
              <a:rPr lang="en-US" dirty="0" smtClean="0"/>
              <a:t>Sprint  Planning  Meeting</a:t>
            </a:r>
            <a:r>
              <a:rPr lang="uk-UA" dirty="0" smtClean="0"/>
              <a:t> </a:t>
            </a:r>
            <a:r>
              <a:rPr lang="en-US" dirty="0" smtClean="0"/>
              <a:t> (</a:t>
            </a:r>
            <a:r>
              <a:rPr lang="ru-RU" dirty="0" err="1" smtClean="0"/>
              <a:t>Що</a:t>
            </a:r>
            <a:r>
              <a:rPr lang="ru-RU" dirty="0" smtClean="0"/>
              <a:t>), </a:t>
            </a:r>
            <a:r>
              <a:rPr lang="ru-RU" dirty="0" err="1" smtClean="0"/>
              <a:t>зробити</a:t>
            </a:r>
            <a:r>
              <a:rPr lang="ru-RU" dirty="0" smtClean="0"/>
              <a:t> </a:t>
            </a:r>
            <a:r>
              <a:rPr lang="ru-RU" dirty="0" err="1" smtClean="0"/>
              <a:t>зростаючим</a:t>
            </a:r>
            <a:r>
              <a:rPr lang="ru-RU" dirty="0" smtClean="0"/>
              <a:t> </a:t>
            </a:r>
            <a:r>
              <a:rPr lang="ru-RU" dirty="0" err="1" smtClean="0"/>
              <a:t>приріст</a:t>
            </a:r>
            <a:r>
              <a:rPr lang="ru-RU" dirty="0" smtClean="0"/>
              <a:t> (готовим продуктом). Команда </a:t>
            </a:r>
            <a:r>
              <a:rPr lang="ru-RU" dirty="0" err="1" smtClean="0"/>
              <a:t>зазвичай</a:t>
            </a:r>
            <a:r>
              <a:rPr lang="ru-RU" dirty="0" smtClean="0"/>
              <a:t> </a:t>
            </a:r>
            <a:r>
              <a:rPr lang="ru-RU" dirty="0" err="1" smtClean="0"/>
              <a:t>починає</a:t>
            </a:r>
            <a:r>
              <a:rPr lang="ru-RU" dirty="0" smtClean="0"/>
              <a:t> </a:t>
            </a:r>
            <a:r>
              <a:rPr lang="ru-RU" dirty="0" err="1" smtClean="0"/>
              <a:t>планування</a:t>
            </a:r>
            <a:r>
              <a:rPr lang="ru-RU" dirty="0" smtClean="0"/>
              <a:t> </a:t>
            </a:r>
            <a:r>
              <a:rPr lang="ru-RU" dirty="0" err="1" smtClean="0"/>
              <a:t>роботи</a:t>
            </a:r>
            <a:r>
              <a:rPr lang="ru-RU" dirty="0" smtClean="0"/>
              <a:t>. </a:t>
            </a:r>
            <a:r>
              <a:rPr lang="ru-RU" dirty="0" err="1" smtClean="0"/>
              <a:t>Під</a:t>
            </a:r>
            <a:r>
              <a:rPr lang="ru-RU" dirty="0" smtClean="0"/>
              <a:t> час </a:t>
            </a:r>
            <a:r>
              <a:rPr lang="ru-RU" dirty="0" err="1" smtClean="0"/>
              <a:t>планування</a:t>
            </a:r>
            <a:r>
              <a:rPr lang="ru-RU" dirty="0" smtClean="0"/>
              <a:t> команда </a:t>
            </a:r>
            <a:r>
              <a:rPr lang="ru-RU" dirty="0" err="1" smtClean="0"/>
              <a:t>визначає</a:t>
            </a:r>
            <a:r>
              <a:rPr lang="ru-RU" dirty="0" smtClean="0"/>
              <a:t> </a:t>
            </a:r>
            <a:r>
              <a:rPr lang="ru-RU" dirty="0" err="1" smtClean="0"/>
              <a:t>завдання</a:t>
            </a:r>
            <a:r>
              <a:rPr lang="ru-RU" dirty="0" smtClean="0"/>
              <a:t>. </a:t>
            </a:r>
            <a:r>
              <a:rPr lang="ru-RU" dirty="0" err="1" smtClean="0"/>
              <a:t>Ці</a:t>
            </a:r>
            <a:r>
              <a:rPr lang="ru-RU" dirty="0" smtClean="0"/>
              <a:t> </a:t>
            </a:r>
            <a:r>
              <a:rPr lang="ru-RU" dirty="0" err="1" smtClean="0"/>
              <a:t>завдання</a:t>
            </a:r>
            <a:r>
              <a:rPr lang="ru-RU" dirty="0" smtClean="0"/>
              <a:t> - </a:t>
            </a:r>
            <a:r>
              <a:rPr lang="ru-RU" dirty="0" err="1" smtClean="0"/>
              <a:t>це</a:t>
            </a:r>
            <a:r>
              <a:rPr lang="ru-RU" dirty="0" smtClean="0"/>
              <a:t> детальна робота, </a:t>
            </a:r>
            <a:r>
              <a:rPr lang="ru-RU" dirty="0" err="1" smtClean="0"/>
              <a:t>необхідна</a:t>
            </a:r>
            <a:r>
              <a:rPr lang="ru-RU" dirty="0" smtClean="0"/>
              <a:t> для </a:t>
            </a:r>
            <a:r>
              <a:rPr lang="ru-RU" dirty="0" err="1" smtClean="0"/>
              <a:t>перетворення</a:t>
            </a:r>
            <a:r>
              <a:rPr lang="ru-RU" dirty="0" smtClean="0"/>
              <a:t> </a:t>
            </a:r>
            <a:r>
              <a:rPr lang="en-US" dirty="0" smtClean="0"/>
              <a:t>Product Backlog </a:t>
            </a:r>
            <a:r>
              <a:rPr lang="ru-RU" dirty="0" smtClean="0"/>
              <a:t>в </a:t>
            </a:r>
            <a:r>
              <a:rPr lang="ru-RU" dirty="0" err="1" smtClean="0"/>
              <a:t>робоче</a:t>
            </a:r>
            <a:r>
              <a:rPr lang="ru-RU" dirty="0" smtClean="0"/>
              <a:t> </a:t>
            </a:r>
            <a:r>
              <a:rPr lang="ru-RU" dirty="0" err="1" smtClean="0"/>
              <a:t>програмне</a:t>
            </a:r>
            <a:r>
              <a:rPr lang="ru-RU" dirty="0" smtClean="0"/>
              <a:t> </a:t>
            </a:r>
            <a:r>
              <a:rPr lang="ru-RU" dirty="0" err="1" smtClean="0"/>
              <a:t>забезпечення</a:t>
            </a:r>
            <a:r>
              <a:rPr lang="ru-RU" dirty="0" smtClean="0"/>
              <a:t>. </a:t>
            </a:r>
            <a:r>
              <a:rPr lang="ru-RU" dirty="0" err="1" smtClean="0"/>
              <a:t>Завдання</a:t>
            </a:r>
            <a:r>
              <a:rPr lang="ru-RU" dirty="0" smtClean="0"/>
              <a:t> </a:t>
            </a:r>
            <a:r>
              <a:rPr lang="ru-RU" dirty="0" err="1" smtClean="0"/>
              <a:t>повинні</a:t>
            </a:r>
            <a:r>
              <a:rPr lang="ru-RU" dirty="0" smtClean="0"/>
              <a:t> бути </a:t>
            </a:r>
            <a:r>
              <a:rPr lang="ru-RU" dirty="0" err="1" smtClean="0"/>
              <a:t>розкладені</a:t>
            </a:r>
            <a:r>
              <a:rPr lang="ru-RU" dirty="0" smtClean="0"/>
              <a:t>, </a:t>
            </a:r>
            <a:r>
              <a:rPr lang="ru-RU" dirty="0" err="1" smtClean="0"/>
              <a:t>щоб</a:t>
            </a:r>
            <a:r>
              <a:rPr lang="ru-RU" dirty="0" smtClean="0"/>
              <a:t> </a:t>
            </a:r>
            <a:r>
              <a:rPr lang="ru-RU" dirty="0" err="1" smtClean="0"/>
              <a:t>їх</a:t>
            </a:r>
            <a:r>
              <a:rPr lang="ru-RU" dirty="0" smtClean="0"/>
              <a:t> </a:t>
            </a:r>
            <a:r>
              <a:rPr lang="ru-RU" dirty="0" err="1" smtClean="0"/>
              <a:t>можна</a:t>
            </a:r>
            <a:r>
              <a:rPr lang="ru-RU" dirty="0" smtClean="0"/>
              <a:t> </a:t>
            </a:r>
            <a:r>
              <a:rPr lang="ru-RU" dirty="0" err="1" smtClean="0"/>
              <a:t>було</a:t>
            </a:r>
            <a:r>
              <a:rPr lang="ru-RU" dirty="0" smtClean="0"/>
              <a:t> </a:t>
            </a:r>
            <a:r>
              <a:rPr lang="ru-RU" dirty="0" err="1" smtClean="0"/>
              <a:t>зробити</a:t>
            </a:r>
            <a:r>
              <a:rPr lang="ru-RU" dirty="0" smtClean="0"/>
              <a:t> </a:t>
            </a:r>
            <a:r>
              <a:rPr lang="ru-RU" dirty="0" err="1" smtClean="0"/>
              <a:t>менш</a:t>
            </a:r>
            <a:r>
              <a:rPr lang="ru-RU" dirty="0" smtClean="0"/>
              <a:t> </a:t>
            </a:r>
            <a:r>
              <a:rPr lang="ru-RU" dirty="0" err="1" smtClean="0"/>
              <a:t>ніж</a:t>
            </a:r>
            <a:r>
              <a:rPr lang="ru-RU" dirty="0" smtClean="0"/>
              <a:t> за один день. </a:t>
            </a:r>
            <a:r>
              <a:rPr lang="ru-RU" dirty="0" err="1" smtClean="0"/>
              <a:t>Цей</a:t>
            </a:r>
            <a:r>
              <a:rPr lang="ru-RU" dirty="0" smtClean="0"/>
              <a:t> список </a:t>
            </a:r>
            <a:r>
              <a:rPr lang="ru-RU" dirty="0" err="1" smtClean="0"/>
              <a:t>завдань</a:t>
            </a:r>
            <a:r>
              <a:rPr lang="ru-RU" dirty="0" smtClean="0"/>
              <a:t> </a:t>
            </a:r>
            <a:r>
              <a:rPr lang="ru-RU" dirty="0" err="1" smtClean="0"/>
              <a:t>називається</a:t>
            </a:r>
            <a:r>
              <a:rPr lang="ru-RU" dirty="0" smtClean="0"/>
              <a:t> </a:t>
            </a:r>
            <a:r>
              <a:rPr lang="en-US" dirty="0" smtClean="0"/>
              <a:t>Sprint</a:t>
            </a:r>
            <a:r>
              <a:rPr lang="uk-UA" dirty="0" smtClean="0"/>
              <a:t> </a:t>
            </a:r>
            <a:r>
              <a:rPr lang="en-US" dirty="0" smtClean="0"/>
              <a:t>Backlog</a:t>
            </a:r>
            <a:r>
              <a:rPr lang="uk-UA" dirty="0" smtClean="0"/>
              <a:t> </a:t>
            </a:r>
            <a:r>
              <a:rPr lang="ru-RU" dirty="0" smtClean="0"/>
              <a:t>. Команда </a:t>
            </a:r>
            <a:r>
              <a:rPr lang="ru-RU" dirty="0" err="1" smtClean="0"/>
              <a:t>самоорганізовується</a:t>
            </a:r>
            <a:r>
              <a:rPr lang="ru-RU" dirty="0" smtClean="0"/>
              <a:t> </a:t>
            </a:r>
            <a:r>
              <a:rPr lang="ru-RU" dirty="0" err="1" smtClean="0"/>
              <a:t>або</a:t>
            </a:r>
            <a:r>
              <a:rPr lang="ru-RU" dirty="0" smtClean="0"/>
              <a:t> </a:t>
            </a:r>
            <a:r>
              <a:rPr lang="ru-RU" dirty="0" err="1" smtClean="0"/>
              <a:t>під</a:t>
            </a:r>
            <a:r>
              <a:rPr lang="ru-RU" dirty="0" smtClean="0"/>
              <a:t> час </a:t>
            </a:r>
            <a:r>
              <a:rPr lang="en-US" dirty="0" smtClean="0"/>
              <a:t>Sprint Planning  Meeting</a:t>
            </a:r>
            <a:r>
              <a:rPr lang="uk-UA" dirty="0" smtClean="0"/>
              <a:t> </a:t>
            </a:r>
            <a:r>
              <a:rPr lang="ru-RU" dirty="0" smtClean="0"/>
              <a:t> </a:t>
            </a:r>
            <a:r>
              <a:rPr lang="ru-RU" dirty="0" err="1" smtClean="0"/>
              <a:t>або</a:t>
            </a:r>
            <a:r>
              <a:rPr lang="ru-RU" dirty="0" smtClean="0"/>
              <a:t> </a:t>
            </a:r>
            <a:r>
              <a:rPr lang="ru-RU" dirty="0" err="1" smtClean="0"/>
              <a:t>під</a:t>
            </a:r>
            <a:r>
              <a:rPr lang="ru-RU" dirty="0" smtClean="0"/>
              <a:t> час Спринта.</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27</a:t>
            </a:fld>
            <a:endParaRPr lang="en-US"/>
          </a:p>
        </p:txBody>
      </p:sp>
    </p:spTree>
    <p:extLst>
      <p:ext uri="{BB962C8B-B14F-4D97-AF65-F5344CB8AC3E}">
        <p14:creationId xmlns:p14="http://schemas.microsoft.com/office/powerpoint/2010/main" val="3967952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00" indent="-444500">
              <a:lnSpc>
                <a:spcPct val="150000"/>
              </a:lnSpc>
              <a:defRPr/>
            </a:pPr>
            <a:r>
              <a:rPr lang="en-US" sz="1800" b="1" dirty="0" smtClean="0"/>
              <a:t>Parameters</a:t>
            </a:r>
          </a:p>
          <a:p>
            <a:pPr marL="1041400" lvl="1" indent="-444500">
              <a:lnSpc>
                <a:spcPct val="110000"/>
              </a:lnSpc>
              <a:spcBef>
                <a:spcPts val="1500"/>
              </a:spcBef>
              <a:buFont typeface="Arial" pitchFamily="34" charset="0"/>
              <a:buChar char="•"/>
              <a:defRPr/>
            </a:pPr>
            <a:r>
              <a:rPr lang="en-US" sz="1800" dirty="0" smtClean="0"/>
              <a:t>Daily</a:t>
            </a:r>
          </a:p>
          <a:p>
            <a:pPr marL="1041400" lvl="1" indent="-444500">
              <a:lnSpc>
                <a:spcPct val="110000"/>
              </a:lnSpc>
              <a:spcBef>
                <a:spcPts val="1500"/>
              </a:spcBef>
              <a:buFont typeface="Arial" pitchFamily="34" charset="0"/>
              <a:buChar char="•"/>
              <a:defRPr/>
            </a:pPr>
            <a:r>
              <a:rPr lang="en-US" sz="1800" dirty="0" smtClean="0"/>
              <a:t>15-minutes</a:t>
            </a:r>
          </a:p>
          <a:p>
            <a:pPr marL="1041400" lvl="1" indent="-444500">
              <a:lnSpc>
                <a:spcPct val="110000"/>
              </a:lnSpc>
              <a:spcBef>
                <a:spcPts val="1500"/>
              </a:spcBef>
              <a:buFont typeface="Arial" pitchFamily="34" charset="0"/>
              <a:buChar char="•"/>
              <a:defRPr/>
            </a:pPr>
            <a:r>
              <a:rPr lang="en-US" sz="1800" dirty="0" smtClean="0"/>
              <a:t>Stand-up</a:t>
            </a:r>
          </a:p>
          <a:p>
            <a:pPr marL="698500" indent="-444500">
              <a:lnSpc>
                <a:spcPct val="150000"/>
              </a:lnSpc>
              <a:spcBef>
                <a:spcPts val="1500"/>
              </a:spcBef>
              <a:defRPr/>
            </a:pPr>
            <a:r>
              <a:rPr lang="en-US" sz="1800" b="1" dirty="0" smtClean="0"/>
              <a:t>Not for problem solving!</a:t>
            </a:r>
          </a:p>
          <a:p>
            <a:pPr marL="1041400" lvl="1" indent="-444500">
              <a:spcBef>
                <a:spcPts val="1500"/>
              </a:spcBef>
              <a:buFont typeface="Arial" pitchFamily="34" charset="0"/>
              <a:buChar char="•"/>
              <a:defRPr/>
            </a:pPr>
            <a:r>
              <a:rPr lang="en-US" sz="1800" dirty="0" smtClean="0"/>
              <a:t>Whole world is invited</a:t>
            </a:r>
          </a:p>
          <a:p>
            <a:pPr marL="1041400" lvl="1" indent="-444500">
              <a:spcBef>
                <a:spcPts val="1500"/>
              </a:spcBef>
              <a:buFont typeface="Arial" pitchFamily="34" charset="0"/>
              <a:buChar char="•"/>
              <a:defRPr/>
            </a:pPr>
            <a:r>
              <a:rPr lang="en-US" sz="1800" dirty="0" smtClean="0"/>
              <a:t>Only Team, Scrum Master, Product Owner can talk</a:t>
            </a:r>
          </a:p>
          <a:p>
            <a:pPr marL="698500" indent="-444500">
              <a:lnSpc>
                <a:spcPct val="150000"/>
              </a:lnSpc>
              <a:spcBef>
                <a:spcPts val="1500"/>
              </a:spcBef>
              <a:defRPr/>
            </a:pPr>
            <a:r>
              <a:rPr lang="en-US" sz="1800" b="1" dirty="0" smtClean="0"/>
              <a:t>Helps avoid other unnecessary meetings</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28</a:t>
            </a:fld>
            <a:endParaRPr lang="en-US"/>
          </a:p>
        </p:txBody>
      </p:sp>
    </p:spTree>
    <p:extLst>
      <p:ext uri="{BB962C8B-B14F-4D97-AF65-F5344CB8AC3E}">
        <p14:creationId xmlns:p14="http://schemas.microsoft.com/office/powerpoint/2010/main" val="188755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smtClean="0"/>
              <a:t>Щоденні</a:t>
            </a:r>
            <a:r>
              <a:rPr lang="ru-RU" dirty="0" smtClean="0"/>
              <a:t> </a:t>
            </a:r>
            <a:r>
              <a:rPr lang="en-US" dirty="0" smtClean="0"/>
              <a:t>Scrums </a:t>
            </a:r>
            <a:r>
              <a:rPr lang="ru-RU" dirty="0" err="1" smtClean="0"/>
              <a:t>покращують</a:t>
            </a:r>
            <a:r>
              <a:rPr lang="ru-RU" dirty="0" smtClean="0"/>
              <a:t> </a:t>
            </a:r>
            <a:r>
              <a:rPr lang="ru-RU" dirty="0" err="1" smtClean="0"/>
              <a:t>комунікацію</a:t>
            </a:r>
            <a:r>
              <a:rPr lang="ru-RU" dirty="0" smtClean="0"/>
              <a:t>, </a:t>
            </a:r>
            <a:r>
              <a:rPr lang="ru-RU" dirty="0" err="1" smtClean="0"/>
              <a:t>усувають</a:t>
            </a:r>
            <a:r>
              <a:rPr lang="ru-RU" dirty="0" smtClean="0"/>
              <a:t> </a:t>
            </a:r>
            <a:r>
              <a:rPr lang="ru-RU" dirty="0" err="1" smtClean="0"/>
              <a:t>інші</a:t>
            </a:r>
            <a:r>
              <a:rPr lang="ru-RU" dirty="0" smtClean="0"/>
              <a:t> </a:t>
            </a:r>
            <a:r>
              <a:rPr lang="ru-RU" dirty="0" err="1" smtClean="0"/>
              <a:t>зустрічі</a:t>
            </a:r>
            <a:r>
              <a:rPr lang="ru-RU" dirty="0" smtClean="0"/>
              <a:t>, </a:t>
            </a:r>
            <a:r>
              <a:rPr lang="ru-RU" dirty="0" err="1" smtClean="0"/>
              <a:t>виявляють</a:t>
            </a:r>
            <a:r>
              <a:rPr lang="ru-RU" dirty="0" smtClean="0"/>
              <a:t> і </a:t>
            </a:r>
            <a:r>
              <a:rPr lang="ru-RU" dirty="0" err="1" smtClean="0"/>
              <a:t>усувають</a:t>
            </a:r>
            <a:r>
              <a:rPr lang="ru-RU" dirty="0" smtClean="0"/>
              <a:t> </a:t>
            </a:r>
            <a:r>
              <a:rPr lang="ru-RU" dirty="0" err="1" smtClean="0"/>
              <a:t>перешкоди</a:t>
            </a:r>
            <a:r>
              <a:rPr lang="ru-RU" dirty="0" smtClean="0"/>
              <a:t> для </a:t>
            </a:r>
            <a:r>
              <a:rPr lang="ru-RU" dirty="0" err="1" smtClean="0"/>
              <a:t>розвитку</a:t>
            </a:r>
            <a:r>
              <a:rPr lang="ru-RU" dirty="0" smtClean="0"/>
              <a:t>, </a:t>
            </a:r>
            <a:r>
              <a:rPr lang="ru-RU" dirty="0" err="1" smtClean="0"/>
              <a:t>висвітлюють</a:t>
            </a:r>
            <a:r>
              <a:rPr lang="ru-RU" dirty="0" smtClean="0"/>
              <a:t> і </a:t>
            </a:r>
            <a:r>
              <a:rPr lang="ru-RU" dirty="0" err="1" smtClean="0"/>
              <a:t>сприяють</a:t>
            </a:r>
            <a:r>
              <a:rPr lang="ru-RU" dirty="0" smtClean="0"/>
              <a:t> </a:t>
            </a:r>
            <a:r>
              <a:rPr lang="ru-RU" dirty="0" err="1" smtClean="0"/>
              <a:t>швидкому</a:t>
            </a:r>
            <a:r>
              <a:rPr lang="ru-RU" dirty="0" smtClean="0"/>
              <a:t> </a:t>
            </a:r>
            <a:r>
              <a:rPr lang="ru-RU" dirty="0" err="1" smtClean="0"/>
              <a:t>прийняттю</a:t>
            </a:r>
            <a:r>
              <a:rPr lang="ru-RU" dirty="0" smtClean="0"/>
              <a:t> </a:t>
            </a:r>
            <a:r>
              <a:rPr lang="ru-RU" dirty="0" err="1" smtClean="0"/>
              <a:t>рішень</a:t>
            </a:r>
            <a:r>
              <a:rPr lang="ru-RU" dirty="0" smtClean="0"/>
              <a:t>, а </a:t>
            </a:r>
            <a:r>
              <a:rPr lang="ru-RU" dirty="0" err="1" smtClean="0"/>
              <a:t>також</a:t>
            </a:r>
            <a:r>
              <a:rPr lang="ru-RU" dirty="0" smtClean="0"/>
              <a:t> </a:t>
            </a:r>
            <a:r>
              <a:rPr lang="ru-RU" dirty="0" err="1" smtClean="0"/>
              <a:t>покращують</a:t>
            </a:r>
            <a:r>
              <a:rPr lang="ru-RU" dirty="0" smtClean="0"/>
              <a:t> </a:t>
            </a:r>
            <a:r>
              <a:rPr lang="ru-RU" dirty="0" err="1" smtClean="0"/>
              <a:t>рівень</a:t>
            </a:r>
            <a:r>
              <a:rPr lang="ru-RU" dirty="0" smtClean="0"/>
              <a:t> </a:t>
            </a:r>
            <a:r>
              <a:rPr lang="ru-RU" dirty="0" err="1" smtClean="0"/>
              <a:t>знань</a:t>
            </a:r>
            <a:r>
              <a:rPr lang="ru-RU" dirty="0" smtClean="0"/>
              <a:t> проекту.</a:t>
            </a:r>
          </a:p>
          <a:p>
            <a:endParaRPr lang="ru-RU" dirty="0" smtClean="0"/>
          </a:p>
          <a:p>
            <a:r>
              <a:rPr lang="en-US" dirty="0" err="1" smtClean="0"/>
              <a:t>ScrumMaster</a:t>
            </a:r>
            <a:r>
              <a:rPr lang="en-US" dirty="0" smtClean="0"/>
              <a:t> </a:t>
            </a:r>
            <a:r>
              <a:rPr lang="ru-RU" dirty="0" err="1" smtClean="0"/>
              <a:t>гарантує</a:t>
            </a:r>
            <a:r>
              <a:rPr lang="ru-RU" dirty="0" smtClean="0"/>
              <a:t>, </a:t>
            </a:r>
            <a:r>
              <a:rPr lang="ru-RU" dirty="0" err="1" smtClean="0"/>
              <a:t>що</a:t>
            </a:r>
            <a:r>
              <a:rPr lang="ru-RU" dirty="0" smtClean="0"/>
              <a:t> команда </a:t>
            </a:r>
            <a:r>
              <a:rPr lang="ru-RU" dirty="0" err="1" smtClean="0"/>
              <a:t>має</a:t>
            </a:r>
            <a:r>
              <a:rPr lang="ru-RU" dirty="0" smtClean="0"/>
              <a:t> </a:t>
            </a:r>
            <a:r>
              <a:rPr lang="ru-RU" dirty="0" err="1" smtClean="0"/>
              <a:t>зустріч</a:t>
            </a:r>
            <a:r>
              <a:rPr lang="ru-RU" dirty="0" smtClean="0"/>
              <a:t>.</a:t>
            </a:r>
          </a:p>
          <a:p>
            <a:r>
              <a:rPr lang="ru-RU" dirty="0" smtClean="0"/>
              <a:t>Команда </a:t>
            </a:r>
            <a:r>
              <a:rPr lang="ru-RU" dirty="0" err="1" smtClean="0"/>
              <a:t>відповідає</a:t>
            </a:r>
            <a:r>
              <a:rPr lang="ru-RU" dirty="0" smtClean="0"/>
              <a:t> за </a:t>
            </a:r>
            <a:r>
              <a:rPr lang="ru-RU" dirty="0" err="1" smtClean="0"/>
              <a:t>проведення</a:t>
            </a:r>
            <a:r>
              <a:rPr lang="ru-RU" dirty="0" smtClean="0"/>
              <a:t> </a:t>
            </a:r>
            <a:r>
              <a:rPr lang="ru-RU" dirty="0" err="1" smtClean="0"/>
              <a:t>щоденного</a:t>
            </a:r>
            <a:r>
              <a:rPr lang="ru-RU" dirty="0" smtClean="0"/>
              <a:t> </a:t>
            </a:r>
            <a:r>
              <a:rPr lang="en-US" dirty="0" smtClean="0"/>
              <a:t>Scrum.</a:t>
            </a:r>
          </a:p>
          <a:p>
            <a:r>
              <a:rPr lang="en-US" dirty="0" err="1" smtClean="0"/>
              <a:t>ScrumMaster</a:t>
            </a:r>
            <a:r>
              <a:rPr lang="en-US" dirty="0" smtClean="0"/>
              <a:t> </a:t>
            </a:r>
            <a:r>
              <a:rPr lang="ru-RU" dirty="0" err="1" smtClean="0"/>
              <a:t>навчає</a:t>
            </a:r>
            <a:r>
              <a:rPr lang="ru-RU" dirty="0" smtClean="0"/>
              <a:t> Команду </a:t>
            </a:r>
            <a:r>
              <a:rPr lang="ru-RU" dirty="0" err="1" smtClean="0"/>
              <a:t>тримати</a:t>
            </a:r>
            <a:r>
              <a:rPr lang="ru-RU" dirty="0" smtClean="0"/>
              <a:t> </a:t>
            </a:r>
            <a:r>
              <a:rPr lang="ru-RU" dirty="0" err="1" smtClean="0"/>
              <a:t>щоденний</a:t>
            </a:r>
            <a:r>
              <a:rPr lang="ru-RU" dirty="0" smtClean="0"/>
              <a:t> </a:t>
            </a:r>
            <a:r>
              <a:rPr lang="en-US" dirty="0" smtClean="0"/>
              <a:t>Scrum </a:t>
            </a:r>
            <a:r>
              <a:rPr lang="ru-RU" dirty="0" smtClean="0"/>
              <a:t>короткий, </a:t>
            </a:r>
            <a:r>
              <a:rPr lang="ru-RU" dirty="0" err="1" smtClean="0"/>
              <a:t>дотримуючись</a:t>
            </a:r>
            <a:r>
              <a:rPr lang="ru-RU" dirty="0" smtClean="0"/>
              <a:t> правил і </a:t>
            </a:r>
            <a:r>
              <a:rPr lang="ru-RU" dirty="0" err="1" smtClean="0"/>
              <a:t>переконавшись</a:t>
            </a:r>
            <a:r>
              <a:rPr lang="ru-RU" dirty="0" smtClean="0"/>
              <a:t>, </a:t>
            </a:r>
            <a:r>
              <a:rPr lang="ru-RU" dirty="0" err="1" smtClean="0"/>
              <a:t>що</a:t>
            </a:r>
            <a:r>
              <a:rPr lang="ru-RU" dirty="0" smtClean="0"/>
              <a:t> люди </a:t>
            </a:r>
            <a:r>
              <a:rPr lang="ru-RU" dirty="0" err="1" smtClean="0"/>
              <a:t>говорять</a:t>
            </a:r>
            <a:r>
              <a:rPr lang="ru-RU" dirty="0" smtClean="0"/>
              <a:t> коротко.</a:t>
            </a:r>
          </a:p>
          <a:p>
            <a:endParaRPr lang="en-US" dirty="0" smtClean="0"/>
          </a:p>
          <a:p>
            <a:r>
              <a:rPr lang="ru-RU" dirty="0" err="1" smtClean="0"/>
              <a:t>Щоденний</a:t>
            </a:r>
            <a:r>
              <a:rPr lang="ru-RU" dirty="0" smtClean="0"/>
              <a:t> </a:t>
            </a:r>
            <a:r>
              <a:rPr lang="en-US" dirty="0" smtClean="0"/>
              <a:t>Scrum - </a:t>
            </a:r>
            <a:r>
              <a:rPr lang="ru-RU" dirty="0" err="1" smtClean="0"/>
              <a:t>це</a:t>
            </a:r>
            <a:r>
              <a:rPr lang="ru-RU" dirty="0" smtClean="0"/>
              <a:t> не </a:t>
            </a:r>
            <a:r>
              <a:rPr lang="ru-RU" dirty="0" err="1" smtClean="0"/>
              <a:t>статусна</a:t>
            </a:r>
            <a:r>
              <a:rPr lang="ru-RU" baseline="0" dirty="0" smtClean="0"/>
              <a:t> </a:t>
            </a:r>
            <a:r>
              <a:rPr lang="ru-RU" dirty="0" err="1" smtClean="0"/>
              <a:t>зустріч</a:t>
            </a:r>
            <a:r>
              <a:rPr lang="ru-RU" dirty="0" smtClean="0"/>
              <a:t>. </a:t>
            </a:r>
            <a:r>
              <a:rPr lang="ru-RU" dirty="0" err="1" smtClean="0"/>
              <a:t>Це</a:t>
            </a:r>
            <a:r>
              <a:rPr lang="ru-RU" dirty="0" smtClean="0"/>
              <a:t> не для кого-</a:t>
            </a:r>
            <a:r>
              <a:rPr lang="ru-RU" dirty="0" err="1" smtClean="0"/>
              <a:t>небудь</a:t>
            </a:r>
            <a:r>
              <a:rPr lang="ru-RU" dirty="0" smtClean="0"/>
              <a:t>, а для людей, </a:t>
            </a:r>
            <a:r>
              <a:rPr lang="ru-RU" dirty="0" err="1" smtClean="0"/>
              <a:t>які</a:t>
            </a:r>
            <a:r>
              <a:rPr lang="ru-RU" dirty="0" smtClean="0"/>
              <a:t> </a:t>
            </a:r>
            <a:r>
              <a:rPr lang="ru-RU" dirty="0" err="1" smtClean="0"/>
              <a:t>перетворюють</a:t>
            </a:r>
            <a:r>
              <a:rPr lang="ru-RU" dirty="0" smtClean="0"/>
              <a:t> </a:t>
            </a:r>
            <a:r>
              <a:rPr lang="ru-RU" dirty="0" err="1" smtClean="0"/>
              <a:t>елементи</a:t>
            </a:r>
            <a:r>
              <a:rPr lang="ru-RU" dirty="0" smtClean="0"/>
              <a:t> </a:t>
            </a:r>
            <a:r>
              <a:rPr lang="en-US" dirty="0" smtClean="0"/>
              <a:t>Product Backlog </a:t>
            </a:r>
            <a:r>
              <a:rPr lang="ru-RU" dirty="0" smtClean="0"/>
              <a:t>в</a:t>
            </a:r>
            <a:r>
              <a:rPr lang="ru-RU" baseline="0" dirty="0" smtClean="0"/>
              <a:t> </a:t>
            </a:r>
            <a:r>
              <a:rPr lang="ru-RU" baseline="0" dirty="0" err="1" smtClean="0"/>
              <a:t>інкременти</a:t>
            </a:r>
            <a:r>
              <a:rPr lang="ru-RU" baseline="0" dirty="0" smtClean="0"/>
              <a:t> готового продукту</a:t>
            </a:r>
            <a:endParaRPr lang="ru-RU" dirty="0" smtClean="0"/>
          </a:p>
          <a:p>
            <a:r>
              <a:rPr lang="ru-RU" dirty="0" smtClean="0"/>
              <a:t>Команда взяла на себе </a:t>
            </a:r>
            <a:r>
              <a:rPr lang="ru-RU" dirty="0" err="1" smtClean="0"/>
              <a:t>зобов'язання</a:t>
            </a:r>
            <a:r>
              <a:rPr lang="ru-RU" dirty="0" smtClean="0"/>
              <a:t> </a:t>
            </a:r>
            <a:r>
              <a:rPr lang="ru-RU" dirty="0" err="1" smtClean="0"/>
              <a:t>щодо</a:t>
            </a:r>
            <a:r>
              <a:rPr lang="ru-RU" dirty="0" smtClean="0"/>
              <a:t> </a:t>
            </a:r>
            <a:r>
              <a:rPr lang="ru-RU" dirty="0" err="1" smtClean="0"/>
              <a:t>досягнення</a:t>
            </a:r>
            <a:r>
              <a:rPr lang="ru-RU" dirty="0" smtClean="0"/>
              <a:t> </a:t>
            </a:r>
            <a:r>
              <a:rPr lang="ru-RU" dirty="0" err="1" smtClean="0"/>
              <a:t>цілей</a:t>
            </a:r>
            <a:r>
              <a:rPr lang="ru-RU" dirty="0" smtClean="0"/>
              <a:t> </a:t>
            </a:r>
            <a:r>
              <a:rPr lang="en-US" dirty="0" smtClean="0"/>
              <a:t>Sprint </a:t>
            </a:r>
            <a:r>
              <a:rPr lang="ru-RU" dirty="0" smtClean="0"/>
              <a:t>та </a:t>
            </a:r>
            <a:r>
              <a:rPr lang="ru-RU" dirty="0" err="1" smtClean="0"/>
              <a:t>цих</a:t>
            </a:r>
            <a:r>
              <a:rPr lang="ru-RU" dirty="0" smtClean="0"/>
              <a:t> </a:t>
            </a:r>
            <a:r>
              <a:rPr lang="ru-RU" dirty="0" err="1" smtClean="0"/>
              <a:t>елементів</a:t>
            </a:r>
            <a:r>
              <a:rPr lang="ru-RU" dirty="0" smtClean="0"/>
              <a:t> </a:t>
            </a:r>
            <a:r>
              <a:rPr lang="en-US" dirty="0" smtClean="0"/>
              <a:t>Product Backlog </a:t>
            </a:r>
            <a:r>
              <a:rPr lang="ru-RU" dirty="0" smtClean="0"/>
              <a:t>.</a:t>
            </a:r>
          </a:p>
          <a:p>
            <a:r>
              <a:rPr lang="ru-RU" dirty="0" err="1" smtClean="0"/>
              <a:t>Щоденний</a:t>
            </a:r>
            <a:r>
              <a:rPr lang="ru-RU" dirty="0" smtClean="0"/>
              <a:t> </a:t>
            </a:r>
            <a:r>
              <a:rPr lang="en-US" dirty="0" smtClean="0"/>
              <a:t>Scrum </a:t>
            </a:r>
            <a:r>
              <a:rPr lang="ru-RU" dirty="0" smtClean="0"/>
              <a:t>є </a:t>
            </a:r>
            <a:r>
              <a:rPr lang="ru-RU" dirty="0" err="1" smtClean="0"/>
              <a:t>перевіркою</a:t>
            </a:r>
            <a:r>
              <a:rPr lang="ru-RU" dirty="0" smtClean="0"/>
              <a:t> </a:t>
            </a:r>
            <a:r>
              <a:rPr lang="ru-RU" dirty="0" err="1" smtClean="0"/>
              <a:t>прогресу</a:t>
            </a:r>
            <a:r>
              <a:rPr lang="ru-RU" dirty="0" smtClean="0"/>
              <a:t> до </a:t>
            </a:r>
            <a:r>
              <a:rPr lang="ru-RU" dirty="0" err="1" smtClean="0"/>
              <a:t>досягнення</a:t>
            </a:r>
            <a:r>
              <a:rPr lang="ru-RU" dirty="0" smtClean="0"/>
              <a:t> </a:t>
            </a:r>
            <a:r>
              <a:rPr lang="ru-RU" dirty="0" err="1" smtClean="0"/>
              <a:t>цілі</a:t>
            </a:r>
            <a:r>
              <a:rPr lang="ru-RU" dirty="0" smtClean="0"/>
              <a:t> </a:t>
            </a:r>
            <a:r>
              <a:rPr lang="en-US" dirty="0" smtClean="0"/>
              <a:t>Sprint (</a:t>
            </a:r>
            <a:r>
              <a:rPr lang="ru-RU" dirty="0" err="1" smtClean="0"/>
              <a:t>трьох</a:t>
            </a:r>
            <a:r>
              <a:rPr lang="ru-RU" dirty="0" smtClean="0"/>
              <a:t> </a:t>
            </a:r>
            <a:r>
              <a:rPr lang="ru-RU" dirty="0" err="1" smtClean="0"/>
              <a:t>питань</a:t>
            </a:r>
            <a:r>
              <a:rPr lang="ru-RU" dirty="0" smtClean="0"/>
              <a:t>). </a:t>
            </a:r>
            <a:r>
              <a:rPr lang="ru-RU" dirty="0" err="1" smtClean="0"/>
              <a:t>Наступні</a:t>
            </a:r>
            <a:r>
              <a:rPr lang="ru-RU" dirty="0" smtClean="0"/>
              <a:t> </a:t>
            </a:r>
            <a:r>
              <a:rPr lang="ru-RU" dirty="0" err="1" smtClean="0"/>
              <a:t>зустрічі</a:t>
            </a:r>
            <a:r>
              <a:rPr lang="ru-RU" dirty="0" smtClean="0"/>
              <a:t> </a:t>
            </a:r>
            <a:r>
              <a:rPr lang="ru-RU" dirty="0" err="1" smtClean="0"/>
              <a:t>зазвичай</a:t>
            </a:r>
            <a:r>
              <a:rPr lang="ru-RU" dirty="0" smtClean="0"/>
              <a:t> </a:t>
            </a:r>
            <a:r>
              <a:rPr lang="ru-RU" dirty="0" err="1" smtClean="0"/>
              <a:t>відбуваються</a:t>
            </a:r>
            <a:r>
              <a:rPr lang="ru-RU" dirty="0" smtClean="0"/>
              <a:t> для </a:t>
            </a:r>
            <a:r>
              <a:rPr lang="ru-RU" dirty="0" err="1" smtClean="0"/>
              <a:t>адаптації</a:t>
            </a:r>
            <a:r>
              <a:rPr lang="ru-RU" dirty="0" smtClean="0"/>
              <a:t> до </a:t>
            </a:r>
            <a:r>
              <a:rPr lang="ru-RU" dirty="0" err="1" smtClean="0"/>
              <a:t>майбутньої</a:t>
            </a:r>
            <a:r>
              <a:rPr lang="ru-RU" dirty="0" smtClean="0"/>
              <a:t> </a:t>
            </a:r>
            <a:r>
              <a:rPr lang="ru-RU" dirty="0" err="1" smtClean="0"/>
              <a:t>роботи</a:t>
            </a:r>
            <a:r>
              <a:rPr lang="ru-RU" dirty="0" smtClean="0"/>
              <a:t> в </a:t>
            </a:r>
            <a:r>
              <a:rPr lang="ru-RU" dirty="0" err="1" smtClean="0"/>
              <a:t>Спринті</a:t>
            </a:r>
            <a:r>
              <a:rPr lang="ru-RU" dirty="0" smtClean="0"/>
              <a:t>.</a:t>
            </a:r>
          </a:p>
          <a:p>
            <a:r>
              <a:rPr lang="ru-RU" dirty="0" smtClean="0"/>
              <a:t>Мета </a:t>
            </a:r>
            <a:r>
              <a:rPr lang="ru-RU" dirty="0" err="1" smtClean="0"/>
              <a:t>полягає</a:t>
            </a:r>
            <a:r>
              <a:rPr lang="ru-RU" dirty="0" smtClean="0"/>
              <a:t> в тому, </a:t>
            </a:r>
            <a:r>
              <a:rPr lang="ru-RU" dirty="0" err="1" smtClean="0"/>
              <a:t>щоб</a:t>
            </a:r>
            <a:r>
              <a:rPr lang="ru-RU" dirty="0" smtClean="0"/>
              <a:t> </a:t>
            </a:r>
            <a:r>
              <a:rPr lang="ru-RU" dirty="0" err="1" smtClean="0"/>
              <a:t>оптимізувати</a:t>
            </a:r>
            <a:r>
              <a:rPr lang="ru-RU" dirty="0" smtClean="0"/>
              <a:t> </a:t>
            </a:r>
            <a:r>
              <a:rPr lang="ru-RU" dirty="0" err="1" smtClean="0"/>
              <a:t>ймовірність</a:t>
            </a:r>
            <a:r>
              <a:rPr lang="ru-RU" dirty="0" smtClean="0"/>
              <a:t> того, </a:t>
            </a:r>
            <a:r>
              <a:rPr lang="ru-RU" dirty="0" err="1" smtClean="0"/>
              <a:t>що</a:t>
            </a:r>
            <a:r>
              <a:rPr lang="ru-RU" dirty="0" smtClean="0"/>
              <a:t> команда </a:t>
            </a:r>
            <a:r>
              <a:rPr lang="ru-RU" dirty="0" err="1" smtClean="0"/>
              <a:t>виконає</a:t>
            </a:r>
            <a:r>
              <a:rPr lang="ru-RU" dirty="0" smtClean="0"/>
              <a:t> свою мету. </a:t>
            </a:r>
            <a:r>
              <a:rPr lang="ru-RU" dirty="0" err="1" smtClean="0"/>
              <a:t>Це</a:t>
            </a:r>
            <a:r>
              <a:rPr lang="ru-RU" dirty="0" smtClean="0"/>
              <a:t> </a:t>
            </a:r>
            <a:r>
              <a:rPr lang="ru-RU" dirty="0" err="1" smtClean="0"/>
              <a:t>ключова</a:t>
            </a:r>
            <a:r>
              <a:rPr lang="ru-RU" dirty="0" smtClean="0"/>
              <a:t> </a:t>
            </a:r>
            <a:r>
              <a:rPr lang="ru-RU" dirty="0" err="1" smtClean="0"/>
              <a:t>перевірка</a:t>
            </a:r>
            <a:r>
              <a:rPr lang="ru-RU" dirty="0" smtClean="0"/>
              <a:t> та </a:t>
            </a:r>
            <a:r>
              <a:rPr lang="ru-RU" dirty="0" err="1" smtClean="0"/>
              <a:t>адаптація</a:t>
            </a:r>
            <a:r>
              <a:rPr lang="ru-RU" dirty="0" smtClean="0"/>
              <a:t> </a:t>
            </a:r>
            <a:r>
              <a:rPr lang="ru-RU" dirty="0" err="1" smtClean="0"/>
              <a:t>зустрічі</a:t>
            </a:r>
            <a:r>
              <a:rPr lang="ru-RU" dirty="0" smtClean="0"/>
              <a:t> в </a:t>
            </a:r>
            <a:r>
              <a:rPr lang="ru-RU" dirty="0" err="1" smtClean="0"/>
              <a:t>емпіричному</a:t>
            </a:r>
            <a:r>
              <a:rPr lang="ru-RU" dirty="0" smtClean="0"/>
              <a:t> </a:t>
            </a:r>
            <a:r>
              <a:rPr lang="ru-RU" dirty="0" err="1" smtClean="0"/>
              <a:t>процесі</a:t>
            </a:r>
            <a:r>
              <a:rPr lang="ru-RU" dirty="0" smtClean="0"/>
              <a:t> </a:t>
            </a:r>
            <a:r>
              <a:rPr lang="en-US" dirty="0" smtClean="0"/>
              <a:t>Scrum.</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29</a:t>
            </a:fld>
            <a:endParaRPr lang="en-US"/>
          </a:p>
        </p:txBody>
      </p:sp>
    </p:spTree>
    <p:extLst>
      <p:ext uri="{BB962C8B-B14F-4D97-AF65-F5344CB8AC3E}">
        <p14:creationId xmlns:p14="http://schemas.microsoft.com/office/powerpoint/2010/main" val="325349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1200"/>
              </a:spcAft>
              <a:defRPr/>
            </a:pPr>
            <a:r>
              <a:rPr lang="ru-RU" sz="1800" b="1" dirty="0" err="1" smtClean="0"/>
              <a:t>Зустріч</a:t>
            </a:r>
            <a:r>
              <a:rPr lang="ru-RU" sz="1800" b="1" dirty="0" smtClean="0"/>
              <a:t> </a:t>
            </a:r>
            <a:r>
              <a:rPr lang="ru-RU" sz="1800" b="1" dirty="0" err="1" smtClean="0"/>
              <a:t>включає</a:t>
            </a:r>
            <a:r>
              <a:rPr lang="ru-RU" sz="1800" b="1" dirty="0" smtClean="0"/>
              <a:t> </a:t>
            </a:r>
            <a:r>
              <a:rPr lang="ru-RU" sz="1800" b="1" dirty="0" err="1" smtClean="0"/>
              <a:t>принаймні</a:t>
            </a:r>
            <a:r>
              <a:rPr lang="ru-RU" sz="1800" b="1" dirty="0" smtClean="0"/>
              <a:t> </a:t>
            </a:r>
            <a:r>
              <a:rPr lang="ru-RU" sz="1800" b="1" dirty="0" err="1" smtClean="0"/>
              <a:t>такі</a:t>
            </a:r>
            <a:r>
              <a:rPr lang="ru-RU" sz="1800" b="1" dirty="0" smtClean="0"/>
              <a:t> </a:t>
            </a:r>
            <a:r>
              <a:rPr lang="ru-RU" sz="1800" b="1" dirty="0" err="1" smtClean="0"/>
              <a:t>елементи</a:t>
            </a:r>
            <a:r>
              <a:rPr lang="ru-RU" sz="1800" b="1" dirty="0" smtClean="0"/>
              <a:t>:</a:t>
            </a:r>
          </a:p>
          <a:p>
            <a:pPr>
              <a:spcBef>
                <a:spcPts val="1200"/>
              </a:spcBef>
              <a:spcAft>
                <a:spcPts val="1200"/>
              </a:spcAft>
              <a:defRPr/>
            </a:pPr>
            <a:r>
              <a:rPr lang="ru-RU" sz="1800" b="0" dirty="0" err="1" smtClean="0"/>
              <a:t>Власник</a:t>
            </a:r>
            <a:r>
              <a:rPr lang="ru-RU" sz="1800" b="0" dirty="0" smtClean="0"/>
              <a:t> продукту </a:t>
            </a:r>
            <a:r>
              <a:rPr lang="ru-RU" sz="1800" b="0" dirty="0" err="1" smtClean="0"/>
              <a:t>визначає</a:t>
            </a:r>
            <a:r>
              <a:rPr lang="ru-RU" sz="1800" b="0" dirty="0" smtClean="0"/>
              <a:t>, </a:t>
            </a:r>
            <a:r>
              <a:rPr lang="ru-RU" sz="1800" b="0" dirty="0" err="1" smtClean="0"/>
              <a:t>що</a:t>
            </a:r>
            <a:r>
              <a:rPr lang="ru-RU" sz="1800" b="0" dirty="0" smtClean="0"/>
              <a:t> </a:t>
            </a:r>
            <a:r>
              <a:rPr lang="ru-RU" sz="1800" b="0" dirty="0" err="1" smtClean="0"/>
              <a:t>було</a:t>
            </a:r>
            <a:r>
              <a:rPr lang="ru-RU" sz="1800" b="0" dirty="0" smtClean="0"/>
              <a:t> </a:t>
            </a:r>
            <a:r>
              <a:rPr lang="ru-RU" sz="1800" b="0" dirty="0" err="1" smtClean="0"/>
              <a:t>зроблено</a:t>
            </a:r>
            <a:r>
              <a:rPr lang="ru-RU" sz="1800" b="0" dirty="0" smtClean="0"/>
              <a:t> і </a:t>
            </a:r>
            <a:r>
              <a:rPr lang="ru-RU" sz="1800" b="0" dirty="0" err="1" smtClean="0"/>
              <a:t>що</a:t>
            </a:r>
            <a:r>
              <a:rPr lang="ru-RU" sz="1800" b="0" dirty="0" smtClean="0"/>
              <a:t> не </a:t>
            </a:r>
            <a:r>
              <a:rPr lang="ru-RU" sz="1800" b="0" dirty="0" err="1" smtClean="0"/>
              <a:t>було</a:t>
            </a:r>
            <a:r>
              <a:rPr lang="ru-RU" sz="1800" b="0" dirty="0" smtClean="0"/>
              <a:t> </a:t>
            </a:r>
            <a:r>
              <a:rPr lang="ru-RU" sz="1800" b="0" dirty="0" err="1" smtClean="0"/>
              <a:t>зроблено</a:t>
            </a:r>
            <a:r>
              <a:rPr lang="ru-RU" sz="1800" b="0" dirty="0" smtClean="0"/>
              <a:t>.</a:t>
            </a:r>
          </a:p>
          <a:p>
            <a:pPr>
              <a:spcBef>
                <a:spcPts val="1200"/>
              </a:spcBef>
              <a:spcAft>
                <a:spcPts val="1200"/>
              </a:spcAft>
              <a:defRPr/>
            </a:pPr>
            <a:r>
              <a:rPr lang="ru-RU" sz="1800" b="0" dirty="0" smtClean="0"/>
              <a:t>Команда </a:t>
            </a:r>
            <a:r>
              <a:rPr lang="ru-RU" sz="1800" b="0" dirty="0" err="1" smtClean="0"/>
              <a:t>обговорює</a:t>
            </a:r>
            <a:r>
              <a:rPr lang="ru-RU" sz="1800" b="0" dirty="0" smtClean="0"/>
              <a:t>, </a:t>
            </a:r>
            <a:r>
              <a:rPr lang="ru-RU" sz="1800" b="0" dirty="0" err="1" smtClean="0"/>
              <a:t>що</a:t>
            </a:r>
            <a:r>
              <a:rPr lang="ru-RU" sz="1800" b="0" dirty="0" smtClean="0"/>
              <a:t> </a:t>
            </a:r>
            <a:r>
              <a:rPr lang="ru-RU" sz="1800" b="0" dirty="0" err="1" smtClean="0"/>
              <a:t>відбувалося</a:t>
            </a:r>
            <a:r>
              <a:rPr lang="ru-RU" sz="1800" b="0" dirty="0" smtClean="0"/>
              <a:t> добре </a:t>
            </a:r>
            <a:r>
              <a:rPr lang="ru-RU" sz="1800" b="0" dirty="0" err="1" smtClean="0"/>
              <a:t>під</a:t>
            </a:r>
            <a:r>
              <a:rPr lang="ru-RU" sz="1800" b="0" dirty="0" smtClean="0"/>
              <a:t> час Спринту і з </a:t>
            </a:r>
            <a:r>
              <a:rPr lang="ru-RU" sz="1800" b="0" dirty="0" err="1" smtClean="0"/>
              <a:t>якмми</a:t>
            </a:r>
            <a:r>
              <a:rPr lang="ru-RU" sz="1800" b="0" dirty="0" smtClean="0"/>
              <a:t> проблемами вона </a:t>
            </a:r>
            <a:r>
              <a:rPr lang="ru-RU" sz="1800" b="0" dirty="0" err="1" smtClean="0"/>
              <a:t>зіткнулася</a:t>
            </a:r>
            <a:r>
              <a:rPr lang="ru-RU" sz="1800" b="0" dirty="0" smtClean="0"/>
              <a:t>, і як вона </a:t>
            </a:r>
            <a:r>
              <a:rPr lang="ru-RU" sz="1800" b="0" dirty="0" err="1" smtClean="0"/>
              <a:t>вирішила</a:t>
            </a:r>
            <a:r>
              <a:rPr lang="ru-RU" sz="1800" b="0" dirty="0" smtClean="0"/>
              <a:t> </a:t>
            </a:r>
            <a:r>
              <a:rPr lang="ru-RU" sz="1800" b="0" dirty="0" err="1" smtClean="0"/>
              <a:t>ці</a:t>
            </a:r>
            <a:r>
              <a:rPr lang="ru-RU" sz="1800" b="0" dirty="0" smtClean="0"/>
              <a:t> </a:t>
            </a:r>
            <a:r>
              <a:rPr lang="ru-RU" sz="1800" b="0" dirty="0" err="1" smtClean="0"/>
              <a:t>проблеми</a:t>
            </a:r>
            <a:r>
              <a:rPr lang="ru-RU" sz="1800" b="0" dirty="0" smtClean="0"/>
              <a:t>.</a:t>
            </a:r>
          </a:p>
          <a:p>
            <a:pPr>
              <a:spcBef>
                <a:spcPts val="1200"/>
              </a:spcBef>
              <a:spcAft>
                <a:spcPts val="1200"/>
              </a:spcAft>
              <a:defRPr/>
            </a:pPr>
            <a:r>
              <a:rPr lang="ru-RU" sz="1800" b="0" dirty="0" err="1" smtClean="0"/>
              <a:t>Потім</a:t>
            </a:r>
            <a:r>
              <a:rPr lang="ru-RU" sz="1800" b="0" dirty="0" smtClean="0"/>
              <a:t> команда </a:t>
            </a:r>
            <a:r>
              <a:rPr lang="ru-RU" sz="1800" b="0" dirty="0" err="1" smtClean="0"/>
              <a:t>демонструє</a:t>
            </a:r>
            <a:r>
              <a:rPr lang="ru-RU" sz="1800" b="0" dirty="0" smtClean="0"/>
              <a:t> </a:t>
            </a:r>
            <a:r>
              <a:rPr lang="ru-RU" sz="1800" b="0" dirty="0" err="1" smtClean="0"/>
              <a:t>виконану</a:t>
            </a:r>
            <a:r>
              <a:rPr lang="ru-RU" sz="1800" b="0" dirty="0" smtClean="0"/>
              <a:t> роботу і </a:t>
            </a:r>
            <a:r>
              <a:rPr lang="ru-RU" sz="1800" b="0" dirty="0" err="1" smtClean="0"/>
              <a:t>відповідає</a:t>
            </a:r>
            <a:r>
              <a:rPr lang="ru-RU" sz="1800" b="0" dirty="0" smtClean="0"/>
              <a:t> на </a:t>
            </a:r>
            <a:r>
              <a:rPr lang="ru-RU" sz="1800" b="0" dirty="0" err="1" smtClean="0"/>
              <a:t>запитання</a:t>
            </a:r>
            <a:r>
              <a:rPr lang="ru-RU" sz="1800" b="0" dirty="0" smtClean="0"/>
              <a:t>.</a:t>
            </a:r>
          </a:p>
          <a:p>
            <a:pPr>
              <a:spcBef>
                <a:spcPts val="1200"/>
              </a:spcBef>
              <a:spcAft>
                <a:spcPts val="1200"/>
              </a:spcAft>
              <a:defRPr/>
            </a:pPr>
            <a:r>
              <a:rPr lang="ru-RU" sz="1800" b="0" dirty="0" err="1" smtClean="0"/>
              <a:t>Після</a:t>
            </a:r>
            <a:r>
              <a:rPr lang="ru-RU" sz="1800" b="0" dirty="0" smtClean="0"/>
              <a:t> </a:t>
            </a:r>
            <a:r>
              <a:rPr lang="ru-RU" sz="1800" b="0" dirty="0" err="1" smtClean="0"/>
              <a:t>цього</a:t>
            </a:r>
            <a:r>
              <a:rPr lang="ru-RU" sz="1800" b="0" dirty="0" smtClean="0"/>
              <a:t> </a:t>
            </a:r>
            <a:r>
              <a:rPr lang="ru-RU" sz="1800" b="0" dirty="0" err="1" smtClean="0"/>
              <a:t>власник</a:t>
            </a:r>
            <a:r>
              <a:rPr lang="ru-RU" sz="1800" b="0" dirty="0" smtClean="0"/>
              <a:t> продукту </a:t>
            </a:r>
            <a:r>
              <a:rPr lang="ru-RU" sz="1800" b="0" dirty="0" err="1" smtClean="0"/>
              <a:t>обговорює</a:t>
            </a:r>
            <a:r>
              <a:rPr lang="ru-RU" sz="1800" b="0" dirty="0" smtClean="0"/>
              <a:t> </a:t>
            </a:r>
            <a:r>
              <a:rPr lang="en-US" sz="1800" b="0" dirty="0" smtClean="0"/>
              <a:t>Product Backlog</a:t>
            </a:r>
            <a:r>
              <a:rPr lang="ru-RU" sz="1800" b="0" dirty="0" smtClean="0"/>
              <a:t>, </a:t>
            </a:r>
            <a:r>
              <a:rPr lang="ru-RU" sz="1800" b="0" dirty="0" err="1" smtClean="0"/>
              <a:t>який</a:t>
            </a:r>
            <a:r>
              <a:rPr lang="ru-RU" sz="1800" b="0" dirty="0" smtClean="0"/>
              <a:t> </a:t>
            </a:r>
            <a:r>
              <a:rPr lang="ru-RU" sz="1800" b="0" dirty="0" err="1" smtClean="0"/>
              <a:t>він</a:t>
            </a:r>
            <a:r>
              <a:rPr lang="ru-RU" sz="1800" b="0" dirty="0" smtClean="0"/>
              <a:t> є. </a:t>
            </a:r>
            <a:r>
              <a:rPr lang="ru-RU" sz="1800" b="0" dirty="0" err="1" smtClean="0"/>
              <a:t>Він</a:t>
            </a:r>
            <a:r>
              <a:rPr lang="ru-RU" sz="1800" b="0" dirty="0" smtClean="0"/>
              <a:t> </a:t>
            </a:r>
            <a:r>
              <a:rPr lang="ru-RU" sz="1800" b="0" dirty="0" err="1" smtClean="0"/>
              <a:t>проектує</a:t>
            </a:r>
            <a:r>
              <a:rPr lang="ru-RU" sz="1800" b="0" dirty="0" smtClean="0"/>
              <a:t> </a:t>
            </a:r>
            <a:r>
              <a:rPr lang="ru-RU" sz="1800" b="0" dirty="0" err="1" smtClean="0"/>
              <a:t>можливі</a:t>
            </a:r>
            <a:r>
              <a:rPr lang="ru-RU" sz="1800" b="0" dirty="0" smtClean="0"/>
              <a:t> </a:t>
            </a:r>
            <a:r>
              <a:rPr lang="ru-RU" sz="1800" b="0" dirty="0" err="1" smtClean="0"/>
              <a:t>дати</a:t>
            </a:r>
            <a:r>
              <a:rPr lang="ru-RU" sz="1800" b="0" dirty="0" smtClean="0"/>
              <a:t> </a:t>
            </a:r>
            <a:r>
              <a:rPr lang="ru-RU" sz="1800" b="0" dirty="0" err="1" smtClean="0"/>
              <a:t>завершення</a:t>
            </a:r>
            <a:r>
              <a:rPr lang="ru-RU" sz="1800" b="0" dirty="0" smtClean="0"/>
              <a:t> з </a:t>
            </a:r>
            <a:r>
              <a:rPr lang="ru-RU" sz="1800" b="0" dirty="0" err="1" smtClean="0"/>
              <a:t>різними</a:t>
            </a:r>
            <a:r>
              <a:rPr lang="ru-RU" sz="1800" b="0" dirty="0" smtClean="0"/>
              <a:t> </a:t>
            </a:r>
            <a:r>
              <a:rPr lang="ru-RU" sz="1800" b="0" dirty="0" err="1" smtClean="0"/>
              <a:t>припущеннями</a:t>
            </a:r>
            <a:r>
              <a:rPr lang="ru-RU" sz="1800" b="0" dirty="0" smtClean="0"/>
              <a:t> </a:t>
            </a:r>
            <a:r>
              <a:rPr lang="ru-RU" sz="1800" b="0" dirty="0" err="1" smtClean="0"/>
              <a:t>швидкості</a:t>
            </a:r>
            <a:r>
              <a:rPr lang="ru-RU" sz="1800" b="0" dirty="0" smtClean="0"/>
              <a:t>.</a:t>
            </a:r>
          </a:p>
          <a:p>
            <a:pPr>
              <a:spcBef>
                <a:spcPts val="1200"/>
              </a:spcBef>
              <a:spcAft>
                <a:spcPts val="1200"/>
              </a:spcAft>
              <a:defRPr/>
            </a:pPr>
            <a:r>
              <a:rPr lang="ru-RU" sz="1800" b="0" dirty="0" err="1" smtClean="0"/>
              <a:t>Потім</a:t>
            </a:r>
            <a:r>
              <a:rPr lang="ru-RU" sz="1800" b="0" dirty="0" smtClean="0"/>
              <a:t> вся </a:t>
            </a:r>
            <a:r>
              <a:rPr lang="ru-RU" sz="1800" b="0" dirty="0" err="1" smtClean="0"/>
              <a:t>група</a:t>
            </a:r>
            <a:r>
              <a:rPr lang="ru-RU" sz="1800" b="0" dirty="0" smtClean="0"/>
              <a:t> </a:t>
            </a:r>
            <a:r>
              <a:rPr lang="ru-RU" sz="1800" b="0" dirty="0" err="1" smtClean="0"/>
              <a:t>співпрацює</a:t>
            </a:r>
            <a:r>
              <a:rPr lang="ru-RU" sz="1800" b="0" dirty="0" smtClean="0"/>
              <a:t> з </a:t>
            </a:r>
            <a:r>
              <a:rPr lang="ru-RU" sz="1800" b="0" dirty="0" err="1" smtClean="0"/>
              <a:t>тим</a:t>
            </a:r>
            <a:r>
              <a:rPr lang="ru-RU" sz="1800" b="0" dirty="0" smtClean="0"/>
              <a:t>, </a:t>
            </a:r>
            <a:r>
              <a:rPr lang="ru-RU" sz="1800" b="0" dirty="0" err="1" smtClean="0"/>
              <a:t>що</a:t>
            </a:r>
            <a:r>
              <a:rPr lang="ru-RU" sz="1800" b="0" dirty="0" smtClean="0"/>
              <a:t> вона </a:t>
            </a:r>
            <a:r>
              <a:rPr lang="ru-RU" sz="1800" b="0" dirty="0" err="1" smtClean="0"/>
              <a:t>бачила</a:t>
            </a:r>
            <a:r>
              <a:rPr lang="ru-RU" sz="1800" b="0" dirty="0" smtClean="0"/>
              <a:t>, і </a:t>
            </a:r>
            <a:r>
              <a:rPr lang="ru-RU" sz="1800" b="0" dirty="0" err="1" smtClean="0"/>
              <a:t>що</a:t>
            </a:r>
            <a:r>
              <a:rPr lang="ru-RU" sz="1800" b="0" dirty="0" smtClean="0"/>
              <a:t> </a:t>
            </a:r>
            <a:r>
              <a:rPr lang="ru-RU" sz="1800" b="0" dirty="0" err="1" smtClean="0"/>
              <a:t>це</a:t>
            </a:r>
            <a:r>
              <a:rPr lang="ru-RU" sz="1800" b="0" dirty="0" smtClean="0"/>
              <a:t> </a:t>
            </a:r>
            <a:r>
              <a:rPr lang="ru-RU" sz="1800" b="0" dirty="0" err="1" smtClean="0"/>
              <a:t>означає</a:t>
            </a:r>
            <a:r>
              <a:rPr lang="ru-RU" sz="1800" b="0" dirty="0" smtClean="0"/>
              <a:t>, </a:t>
            </a:r>
            <a:r>
              <a:rPr lang="ru-RU" sz="1800" b="0" dirty="0" err="1" smtClean="0"/>
              <a:t>що</a:t>
            </a:r>
            <a:r>
              <a:rPr lang="ru-RU" sz="1800" b="0" dirty="0" smtClean="0"/>
              <a:t> </a:t>
            </a:r>
            <a:r>
              <a:rPr lang="ru-RU" sz="1800" b="0" dirty="0" err="1" smtClean="0"/>
              <a:t>робити</a:t>
            </a:r>
            <a:r>
              <a:rPr lang="ru-RU" sz="1800" b="0" dirty="0" smtClean="0"/>
              <a:t> </a:t>
            </a:r>
            <a:r>
              <a:rPr lang="ru-RU" sz="1800" b="0" dirty="0" err="1" smtClean="0"/>
              <a:t>далі</a:t>
            </a:r>
            <a:r>
              <a:rPr lang="ru-RU" sz="1800" b="0" dirty="0" smtClean="0"/>
              <a:t>.</a:t>
            </a:r>
          </a:p>
          <a:p>
            <a:pPr>
              <a:spcBef>
                <a:spcPts val="1200"/>
              </a:spcBef>
              <a:spcAft>
                <a:spcPts val="1200"/>
              </a:spcAft>
              <a:defRPr/>
            </a:pPr>
            <a:r>
              <a:rPr lang="en-US" sz="1800" b="0" dirty="0" smtClean="0"/>
              <a:t>Sprint  Review</a:t>
            </a:r>
            <a:r>
              <a:rPr lang="uk-UA" sz="1800" b="0" dirty="0" smtClean="0"/>
              <a:t> </a:t>
            </a:r>
            <a:r>
              <a:rPr lang="ru-RU" sz="1800" b="0" dirty="0" err="1" smtClean="0"/>
              <a:t>надає</a:t>
            </a:r>
            <a:r>
              <a:rPr lang="ru-RU" sz="1800" b="0" dirty="0" smtClean="0"/>
              <a:t> </a:t>
            </a:r>
            <a:r>
              <a:rPr lang="ru-RU" sz="1800" b="0" dirty="0" err="1" smtClean="0"/>
              <a:t>цінний</a:t>
            </a:r>
            <a:r>
              <a:rPr lang="ru-RU" sz="1800" b="0" dirty="0" smtClean="0"/>
              <a:t> </a:t>
            </a:r>
            <a:r>
              <a:rPr lang="ru-RU" sz="1800" b="0" dirty="0" err="1" smtClean="0"/>
              <a:t>внесок</a:t>
            </a:r>
            <a:r>
              <a:rPr lang="ru-RU" sz="1800" b="0" dirty="0" smtClean="0"/>
              <a:t> у </a:t>
            </a:r>
            <a:r>
              <a:rPr lang="ru-RU" sz="1800" b="0" dirty="0" err="1" smtClean="0"/>
              <a:t>наступну</a:t>
            </a:r>
            <a:r>
              <a:rPr lang="ru-RU" sz="1800" b="0" dirty="0" smtClean="0"/>
              <a:t> </a:t>
            </a:r>
            <a:r>
              <a:rPr lang="ru-RU" sz="1800" b="0" dirty="0" err="1" smtClean="0"/>
              <a:t>зустріч</a:t>
            </a:r>
            <a:r>
              <a:rPr lang="ru-RU" sz="1800" b="0" dirty="0" smtClean="0"/>
              <a:t> </a:t>
            </a:r>
            <a:r>
              <a:rPr lang="en-US" sz="1800" b="0" dirty="0" smtClean="0"/>
              <a:t>Sprint Planning meeting.</a:t>
            </a:r>
            <a:endParaRPr lang="uk-UA" sz="1800" b="0" dirty="0" smtClean="0"/>
          </a:p>
          <a:p>
            <a:pPr>
              <a:spcBef>
                <a:spcPts val="1200"/>
              </a:spcBef>
              <a:spcAft>
                <a:spcPts val="1200"/>
              </a:spcAft>
              <a:defRPr/>
            </a:pPr>
            <a:endParaRPr lang="en-US" sz="1800" b="0" dirty="0" smtClean="0"/>
          </a:p>
          <a:p>
            <a:pPr>
              <a:spcBef>
                <a:spcPts val="1200"/>
              </a:spcBef>
              <a:spcAft>
                <a:spcPts val="1200"/>
              </a:spcAft>
              <a:buNone/>
            </a:pPr>
            <a:r>
              <a:rPr lang="ru-RU" sz="1800" b="1" dirty="0" err="1" smtClean="0"/>
              <a:t>Що</a:t>
            </a:r>
            <a:r>
              <a:rPr lang="ru-RU" sz="1800" b="1" dirty="0" smtClean="0"/>
              <a:t> </a:t>
            </a:r>
            <a:r>
              <a:rPr lang="ru-RU" sz="1800" b="1" dirty="0" err="1" smtClean="0"/>
              <a:t>відбувається</a:t>
            </a:r>
            <a:r>
              <a:rPr lang="ru-RU" sz="1800" b="1" dirty="0" smtClean="0"/>
              <a:t> </a:t>
            </a:r>
            <a:r>
              <a:rPr lang="ru-RU" sz="1800" b="1" dirty="0" err="1" smtClean="0"/>
              <a:t>після</a:t>
            </a:r>
            <a:r>
              <a:rPr lang="ru-RU" sz="1800" b="1" dirty="0" smtClean="0"/>
              <a:t> </a:t>
            </a:r>
            <a:r>
              <a:rPr lang="ru-RU" sz="1800" b="1" dirty="0" err="1" smtClean="0"/>
              <a:t>огляду</a:t>
            </a:r>
            <a:r>
              <a:rPr lang="ru-RU" sz="1800" b="1" dirty="0" smtClean="0"/>
              <a:t> </a:t>
            </a:r>
            <a:r>
              <a:rPr lang="ru-RU" sz="1800" b="1" dirty="0" err="1" smtClean="0"/>
              <a:t>Sprint</a:t>
            </a:r>
            <a:r>
              <a:rPr lang="ru-RU" sz="1800" b="1" dirty="0" smtClean="0"/>
              <a:t>?</a:t>
            </a:r>
          </a:p>
          <a:p>
            <a:pPr>
              <a:spcBef>
                <a:spcPts val="1200"/>
              </a:spcBef>
              <a:spcAft>
                <a:spcPts val="1200"/>
              </a:spcAft>
              <a:buNone/>
            </a:pPr>
            <a:r>
              <a:rPr lang="ru-RU" sz="1800" b="0" dirty="0" err="1" smtClean="0"/>
              <a:t>Незавершена</a:t>
            </a:r>
            <a:r>
              <a:rPr lang="ru-RU" sz="1800" b="0" dirty="0" smtClean="0"/>
              <a:t> робота </a:t>
            </a:r>
            <a:r>
              <a:rPr lang="ru-RU" sz="1800" b="0" dirty="0" err="1" smtClean="0"/>
              <a:t>надходить</a:t>
            </a:r>
            <a:r>
              <a:rPr lang="ru-RU" sz="1800" b="0" dirty="0" smtClean="0"/>
              <a:t> до </a:t>
            </a:r>
            <a:r>
              <a:rPr lang="en-US" sz="1800" b="0" dirty="0" smtClean="0"/>
              <a:t>Product Backlog</a:t>
            </a:r>
            <a:r>
              <a:rPr lang="uk-UA" sz="1800" b="0" dirty="0" smtClean="0"/>
              <a:t>.</a:t>
            </a:r>
            <a:endParaRPr lang="ru-RU" sz="1800" b="0" dirty="0" smtClean="0"/>
          </a:p>
          <a:p>
            <a:pPr>
              <a:spcBef>
                <a:spcPts val="1200"/>
              </a:spcBef>
              <a:spcAft>
                <a:spcPts val="1200"/>
              </a:spcAft>
              <a:buNone/>
            </a:pPr>
            <a:r>
              <a:rPr lang="ru-RU" sz="1800" b="0" dirty="0" err="1" smtClean="0"/>
              <a:t>Оновлення</a:t>
            </a:r>
            <a:r>
              <a:rPr lang="ru-RU" sz="1800" b="0" dirty="0" smtClean="0"/>
              <a:t> </a:t>
            </a:r>
            <a:r>
              <a:rPr lang="en-US" sz="1800" b="0" dirty="0" smtClean="0"/>
              <a:t>Product Backlog</a:t>
            </a:r>
            <a:r>
              <a:rPr lang="uk-UA" sz="1800" b="0" dirty="0" smtClean="0"/>
              <a:t> </a:t>
            </a:r>
            <a:r>
              <a:rPr lang="ru-RU" sz="1800" b="0" dirty="0" smtClean="0"/>
              <a:t>на </a:t>
            </a:r>
            <a:r>
              <a:rPr lang="ru-RU" sz="1800" b="0" dirty="0" err="1" smtClean="0"/>
              <a:t>підставі</a:t>
            </a:r>
            <a:r>
              <a:rPr lang="ru-RU" sz="1800" b="0" dirty="0" smtClean="0"/>
              <a:t> </a:t>
            </a:r>
            <a:r>
              <a:rPr lang="ru-RU" sz="1800" b="0" dirty="0" err="1" smtClean="0"/>
              <a:t>роботи</a:t>
            </a:r>
            <a:r>
              <a:rPr lang="ru-RU" sz="1800" b="0" dirty="0" smtClean="0"/>
              <a:t>, </a:t>
            </a:r>
            <a:r>
              <a:rPr lang="ru-RU" sz="1800" b="0" dirty="0" err="1" smtClean="0"/>
              <a:t>виконаної</a:t>
            </a:r>
            <a:r>
              <a:rPr lang="ru-RU" sz="1800" b="0" dirty="0" smtClean="0"/>
              <a:t> командою - </a:t>
            </a:r>
            <a:r>
              <a:rPr lang="ru-RU" sz="1800" b="0" dirty="0" err="1" smtClean="0"/>
              <a:t>очікуваної</a:t>
            </a:r>
            <a:r>
              <a:rPr lang="ru-RU" sz="1800" b="0" dirty="0" smtClean="0"/>
              <a:t> і </a:t>
            </a:r>
            <a:r>
              <a:rPr lang="ru-RU" sz="1800" b="0" dirty="0" err="1" smtClean="0"/>
              <a:t>неочікуваної</a:t>
            </a:r>
            <a:r>
              <a:rPr lang="ru-RU" sz="1800" b="0" dirty="0" smtClean="0"/>
              <a:t>.</a:t>
            </a:r>
          </a:p>
          <a:p>
            <a:pPr>
              <a:spcBef>
                <a:spcPts val="1200"/>
              </a:spcBef>
              <a:spcAft>
                <a:spcPts val="1200"/>
              </a:spcAft>
              <a:buNone/>
            </a:pPr>
            <a:r>
              <a:rPr lang="ru-RU" sz="1800" b="0" dirty="0" err="1" smtClean="0"/>
              <a:t>Переформатувати</a:t>
            </a:r>
            <a:r>
              <a:rPr lang="ru-RU" sz="1800" b="0" dirty="0" smtClean="0"/>
              <a:t> команду - </a:t>
            </a:r>
            <a:r>
              <a:rPr lang="ru-RU" sz="1800" b="0" dirty="0" err="1" smtClean="0"/>
              <a:t>чи</a:t>
            </a:r>
            <a:r>
              <a:rPr lang="ru-RU" sz="1800" b="0" dirty="0" smtClean="0"/>
              <a:t> </a:t>
            </a:r>
            <a:r>
              <a:rPr lang="ru-RU" sz="1800" b="0" dirty="0" err="1" smtClean="0"/>
              <a:t>маємо</a:t>
            </a:r>
            <a:r>
              <a:rPr lang="ru-RU" sz="1800" b="0" dirty="0" smtClean="0"/>
              <a:t> ми «</a:t>
            </a:r>
            <a:r>
              <a:rPr lang="ru-RU" sz="1800" b="0" dirty="0" err="1" smtClean="0"/>
              <a:t>правильних</a:t>
            </a:r>
            <a:r>
              <a:rPr lang="ru-RU" sz="1800" b="0" dirty="0" smtClean="0"/>
              <a:t>» </a:t>
            </a:r>
            <a:r>
              <a:rPr lang="ru-RU" sz="1800" b="0" dirty="0" err="1" smtClean="0"/>
              <a:t>членів</a:t>
            </a:r>
            <a:r>
              <a:rPr lang="ru-RU" sz="1800" b="0" dirty="0" smtClean="0"/>
              <a:t> </a:t>
            </a:r>
            <a:r>
              <a:rPr lang="ru-RU" sz="1800" b="0" dirty="0" err="1" smtClean="0"/>
              <a:t>команди</a:t>
            </a:r>
            <a:r>
              <a:rPr lang="ru-RU" sz="1800" b="0" dirty="0" smtClean="0"/>
              <a:t> для </a:t>
            </a:r>
            <a:r>
              <a:rPr lang="ru-RU" sz="1800" b="0" dirty="0" err="1" smtClean="0"/>
              <a:t>наступного</a:t>
            </a:r>
            <a:r>
              <a:rPr lang="ru-RU" sz="1800" b="0" dirty="0" smtClean="0"/>
              <a:t> </a:t>
            </a:r>
            <a:r>
              <a:rPr lang="ru-RU" sz="1800" b="0" dirty="0" err="1" smtClean="0"/>
              <a:t>спрінту</a:t>
            </a:r>
            <a:endParaRPr lang="ru-RU" sz="1800" b="0" dirty="0" smtClean="0"/>
          </a:p>
          <a:p>
            <a:pPr>
              <a:spcBef>
                <a:spcPts val="1200"/>
              </a:spcBef>
              <a:spcAft>
                <a:spcPts val="1200"/>
              </a:spcAft>
              <a:buNone/>
            </a:pPr>
            <a:r>
              <a:rPr lang="ru-RU" sz="1800" b="0" dirty="0" err="1" smtClean="0"/>
              <a:t>Перепризначення</a:t>
            </a:r>
            <a:r>
              <a:rPr lang="ru-RU" sz="1800" b="0" dirty="0" smtClean="0"/>
              <a:t> </a:t>
            </a:r>
            <a:r>
              <a:rPr lang="ru-RU" sz="1800" b="0" dirty="0" err="1" smtClean="0"/>
              <a:t>беклогу</a:t>
            </a:r>
            <a:r>
              <a:rPr lang="ru-RU" sz="1800" b="0" dirty="0" smtClean="0"/>
              <a:t> продукту для того, </a:t>
            </a:r>
            <a:r>
              <a:rPr lang="ru-RU" sz="1800" b="0" dirty="0" err="1" smtClean="0"/>
              <a:t>щоб</a:t>
            </a:r>
            <a:r>
              <a:rPr lang="ru-RU" sz="1800" b="0" dirty="0" smtClean="0"/>
              <a:t> </a:t>
            </a:r>
            <a:r>
              <a:rPr lang="ru-RU" sz="1800" b="0" dirty="0" err="1" smtClean="0"/>
              <a:t>скористатися</a:t>
            </a:r>
            <a:r>
              <a:rPr lang="ru-RU" sz="1800" b="0" dirty="0" smtClean="0"/>
              <a:t> </a:t>
            </a:r>
            <a:r>
              <a:rPr lang="ru-RU" sz="1800" b="0" dirty="0" err="1" smtClean="0"/>
              <a:t>можливостями</a:t>
            </a:r>
            <a:r>
              <a:rPr lang="ru-RU" sz="1800" b="0" dirty="0" smtClean="0"/>
              <a:t>, </a:t>
            </a:r>
            <a:r>
              <a:rPr lang="ru-RU" sz="1800" b="0" dirty="0" err="1" smtClean="0"/>
              <a:t>які</a:t>
            </a:r>
            <a:r>
              <a:rPr lang="ru-RU" sz="1800" b="0" dirty="0" smtClean="0"/>
              <a:t> </a:t>
            </a:r>
            <a:r>
              <a:rPr lang="ru-RU" sz="1800" b="0" dirty="0" err="1" smtClean="0"/>
              <a:t>надає</a:t>
            </a:r>
            <a:r>
              <a:rPr lang="ru-RU" sz="1800" b="0" dirty="0" smtClean="0"/>
              <a:t> завершена робота.</a:t>
            </a:r>
          </a:p>
          <a:p>
            <a:pPr>
              <a:spcBef>
                <a:spcPts val="1200"/>
              </a:spcBef>
              <a:spcAft>
                <a:spcPts val="1200"/>
              </a:spcAft>
              <a:buNone/>
            </a:pPr>
            <a:r>
              <a:rPr lang="ru-RU" sz="1800" b="0" dirty="0" err="1" smtClean="0"/>
              <a:t>Оцінка</a:t>
            </a:r>
            <a:r>
              <a:rPr lang="ru-RU" sz="1800" b="0" dirty="0" smtClean="0"/>
              <a:t> </a:t>
            </a:r>
            <a:r>
              <a:rPr lang="ru-RU" sz="1800" b="0" dirty="0" err="1" smtClean="0"/>
              <a:t>прогресу</a:t>
            </a:r>
            <a:r>
              <a:rPr lang="ru-RU" sz="1800" b="0" dirty="0" smtClean="0"/>
              <a:t> проекту </a:t>
            </a:r>
            <a:r>
              <a:rPr lang="ru-RU" sz="1800" b="0" dirty="0" err="1" smtClean="0"/>
              <a:t>чи</a:t>
            </a:r>
            <a:r>
              <a:rPr lang="ru-RU" sz="1800" b="0" dirty="0" smtClean="0"/>
              <a:t> </a:t>
            </a:r>
            <a:r>
              <a:rPr lang="ru-RU" sz="1800" b="0" dirty="0" err="1" smtClean="0"/>
              <a:t>він</a:t>
            </a:r>
            <a:r>
              <a:rPr lang="ru-RU" sz="1800" b="0" dirty="0" smtClean="0"/>
              <a:t> буде </a:t>
            </a:r>
            <a:r>
              <a:rPr lang="ru-RU" sz="1800" b="0" dirty="0" err="1" smtClean="0"/>
              <a:t>прискорений</a:t>
            </a:r>
            <a:r>
              <a:rPr lang="ru-RU" sz="1800" b="0" dirty="0" smtClean="0"/>
              <a:t>, </a:t>
            </a:r>
            <a:r>
              <a:rPr lang="ru-RU" sz="1800" b="0" dirty="0" err="1" smtClean="0"/>
              <a:t>чи</a:t>
            </a:r>
            <a:r>
              <a:rPr lang="ru-RU" sz="1800" b="0" dirty="0" smtClean="0"/>
              <a:t> </a:t>
            </a:r>
            <a:r>
              <a:rPr lang="ru-RU" sz="1800" b="0" dirty="0" err="1" smtClean="0"/>
              <a:t>дозволяти</a:t>
            </a:r>
            <a:r>
              <a:rPr lang="ru-RU" sz="1800" b="0" dirty="0" smtClean="0"/>
              <a:t> </a:t>
            </a:r>
            <a:r>
              <a:rPr lang="ru-RU" sz="1800" b="0" dirty="0" err="1" smtClean="0"/>
              <a:t>додатковим</a:t>
            </a:r>
            <a:r>
              <a:rPr lang="ru-RU" sz="1800" b="0" dirty="0" smtClean="0"/>
              <a:t> командам </a:t>
            </a:r>
            <a:r>
              <a:rPr lang="ru-RU" sz="1800" b="0" dirty="0" err="1" smtClean="0"/>
              <a:t>працювати</a:t>
            </a:r>
            <a:r>
              <a:rPr lang="ru-RU" sz="1800" b="0" dirty="0" smtClean="0"/>
              <a:t> над </a:t>
            </a:r>
            <a:r>
              <a:rPr lang="ru-RU" sz="1800" b="0" dirty="0" err="1" smtClean="0"/>
              <a:t>беклогом</a:t>
            </a:r>
            <a:r>
              <a:rPr lang="ru-RU" sz="1800" b="0" dirty="0" smtClean="0"/>
              <a:t> </a:t>
            </a:r>
            <a:r>
              <a:rPr lang="ru-RU" sz="1800" b="0" dirty="0" err="1" smtClean="0"/>
              <a:t>продуктів</a:t>
            </a:r>
            <a:r>
              <a:rPr lang="ru-RU" sz="1800" b="0" dirty="0" smtClean="0"/>
              <a:t>.</a:t>
            </a:r>
            <a:endParaRPr lang="en-US" b="0"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30</a:t>
            </a:fld>
            <a:endParaRPr lang="en-US"/>
          </a:p>
        </p:txBody>
      </p:sp>
    </p:spTree>
    <p:extLst>
      <p:ext uri="{BB962C8B-B14F-4D97-AF65-F5344CB8AC3E}">
        <p14:creationId xmlns:p14="http://schemas.microsoft.com/office/powerpoint/2010/main" val="1336845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smtClean="0"/>
              <a:t>Здійснюється</a:t>
            </a:r>
            <a:r>
              <a:rPr lang="ru-RU" dirty="0" smtClean="0"/>
              <a:t> </a:t>
            </a:r>
            <a:r>
              <a:rPr lang="ru-RU" dirty="0" err="1" smtClean="0"/>
              <a:t>після</a:t>
            </a:r>
            <a:r>
              <a:rPr lang="ru-RU" dirty="0" smtClean="0"/>
              <a:t> </a:t>
            </a:r>
            <a:r>
              <a:rPr lang="en-US" dirty="0" smtClean="0"/>
              <a:t>Sprint Review</a:t>
            </a:r>
            <a:r>
              <a:rPr lang="uk-UA" dirty="0" smtClean="0"/>
              <a:t> </a:t>
            </a:r>
            <a:r>
              <a:rPr lang="ru-RU" dirty="0" smtClean="0"/>
              <a:t>та до </a:t>
            </a:r>
            <a:r>
              <a:rPr lang="ru-RU" dirty="0" err="1" smtClean="0"/>
              <a:t>наступного</a:t>
            </a:r>
            <a:r>
              <a:rPr lang="ru-RU" dirty="0" smtClean="0"/>
              <a:t> </a:t>
            </a:r>
            <a:r>
              <a:rPr lang="en-US" dirty="0" smtClean="0"/>
              <a:t>Sprint Planning meeting.</a:t>
            </a:r>
            <a:endParaRPr lang="uk-UA" dirty="0" smtClean="0"/>
          </a:p>
          <a:p>
            <a:endParaRPr lang="en-US" dirty="0" smtClean="0"/>
          </a:p>
          <a:p>
            <a:r>
              <a:rPr lang="ru-RU" dirty="0" smtClean="0"/>
              <a:t>Метою </a:t>
            </a:r>
            <a:r>
              <a:rPr lang="ru-RU" dirty="0" err="1" smtClean="0"/>
              <a:t>ретроспективи</a:t>
            </a:r>
            <a:r>
              <a:rPr lang="ru-RU" dirty="0" smtClean="0"/>
              <a:t> є </a:t>
            </a:r>
            <a:r>
              <a:rPr lang="ru-RU" dirty="0" err="1" smtClean="0"/>
              <a:t>перевірка</a:t>
            </a:r>
            <a:r>
              <a:rPr lang="ru-RU" dirty="0" smtClean="0"/>
              <a:t> того, як минув </a:t>
            </a:r>
            <a:r>
              <a:rPr lang="ru-RU" dirty="0" err="1" smtClean="0"/>
              <a:t>останній</a:t>
            </a:r>
            <a:r>
              <a:rPr lang="ru-RU" dirty="0" smtClean="0"/>
              <a:t> </a:t>
            </a:r>
            <a:r>
              <a:rPr lang="en-US" dirty="0" smtClean="0"/>
              <a:t>Sprint </a:t>
            </a:r>
            <a:r>
              <a:rPr lang="ru-RU" dirty="0" err="1" smtClean="0"/>
              <a:t>стосовно</a:t>
            </a:r>
            <a:r>
              <a:rPr lang="ru-RU" dirty="0" smtClean="0"/>
              <a:t> людей, </a:t>
            </a:r>
            <a:r>
              <a:rPr lang="ru-RU" dirty="0" err="1" smtClean="0"/>
              <a:t>відносин</a:t>
            </a:r>
            <a:r>
              <a:rPr lang="ru-RU" dirty="0" smtClean="0"/>
              <a:t>, </a:t>
            </a:r>
            <a:r>
              <a:rPr lang="ru-RU" dirty="0" err="1" smtClean="0"/>
              <a:t>процесу</a:t>
            </a:r>
            <a:r>
              <a:rPr lang="ru-RU" dirty="0" smtClean="0"/>
              <a:t> та </a:t>
            </a:r>
            <a:r>
              <a:rPr lang="ru-RU" dirty="0" err="1" smtClean="0"/>
              <a:t>інструментів</a:t>
            </a:r>
            <a:r>
              <a:rPr lang="ru-RU" dirty="0" smtClean="0"/>
              <a:t>.</a:t>
            </a:r>
          </a:p>
          <a:p>
            <a:r>
              <a:rPr lang="ru-RU" dirty="0" err="1" smtClean="0"/>
              <a:t>Інспекція</a:t>
            </a:r>
            <a:r>
              <a:rPr lang="ru-RU" dirty="0" smtClean="0"/>
              <a:t> повинна </a:t>
            </a:r>
            <a:r>
              <a:rPr lang="ru-RU" dirty="0" err="1" smtClean="0"/>
              <a:t>ідентифікуватита</a:t>
            </a:r>
            <a:r>
              <a:rPr lang="ru-RU" dirty="0" smtClean="0"/>
              <a:t> </a:t>
            </a:r>
            <a:r>
              <a:rPr lang="ru-RU" dirty="0" err="1" smtClean="0"/>
              <a:t>визначити</a:t>
            </a:r>
            <a:r>
              <a:rPr lang="ru-RU" dirty="0" smtClean="0"/>
              <a:t> </a:t>
            </a:r>
            <a:r>
              <a:rPr lang="ru-RU" dirty="0" err="1" smtClean="0"/>
              <a:t>пріоритетність</a:t>
            </a:r>
            <a:r>
              <a:rPr lang="ru-RU" dirty="0" smtClean="0"/>
              <a:t> </a:t>
            </a:r>
            <a:r>
              <a:rPr lang="ru-RU" dirty="0" err="1" smtClean="0"/>
              <a:t>основних</a:t>
            </a:r>
            <a:r>
              <a:rPr lang="ru-RU" dirty="0" smtClean="0"/>
              <a:t> </a:t>
            </a:r>
            <a:r>
              <a:rPr lang="ru-RU" dirty="0" err="1" smtClean="0"/>
              <a:t>пунктів</a:t>
            </a:r>
            <a:r>
              <a:rPr lang="ru-RU" dirty="0" smtClean="0"/>
              <a:t>, </a:t>
            </a:r>
            <a:r>
              <a:rPr lang="ru-RU" dirty="0" err="1" smtClean="0"/>
              <a:t>які</a:t>
            </a:r>
            <a:r>
              <a:rPr lang="ru-RU" dirty="0" smtClean="0"/>
              <a:t> </a:t>
            </a:r>
            <a:r>
              <a:rPr lang="ru-RU" dirty="0" err="1" smtClean="0"/>
              <a:t>пройшли</a:t>
            </a:r>
            <a:r>
              <a:rPr lang="ru-RU" dirty="0" smtClean="0"/>
              <a:t> добре, та тих </a:t>
            </a:r>
            <a:r>
              <a:rPr lang="ru-RU" dirty="0" err="1" smtClean="0"/>
              <a:t>елементів</a:t>
            </a:r>
            <a:r>
              <a:rPr lang="ru-RU" dirty="0" smtClean="0"/>
              <a:t>, </a:t>
            </a:r>
            <a:r>
              <a:rPr lang="ru-RU" dirty="0" err="1" smtClean="0"/>
              <a:t>які</a:t>
            </a:r>
            <a:r>
              <a:rPr lang="ru-RU" dirty="0" smtClean="0"/>
              <a:t> </a:t>
            </a:r>
            <a:r>
              <a:rPr lang="ru-RU" dirty="0" err="1" smtClean="0"/>
              <a:t>можуть</a:t>
            </a:r>
            <a:r>
              <a:rPr lang="ru-RU" dirty="0" smtClean="0"/>
              <a:t> бути </a:t>
            </a:r>
            <a:r>
              <a:rPr lang="ru-RU" dirty="0" err="1" smtClean="0"/>
              <a:t>зробленими</a:t>
            </a:r>
            <a:r>
              <a:rPr lang="ru-RU" dirty="0" smtClean="0"/>
              <a:t> </a:t>
            </a:r>
            <a:r>
              <a:rPr lang="ru-RU" dirty="0" err="1" smtClean="0"/>
              <a:t>ще</a:t>
            </a:r>
            <a:r>
              <a:rPr lang="ru-RU" dirty="0" smtClean="0"/>
              <a:t> </a:t>
            </a:r>
            <a:r>
              <a:rPr lang="ru-RU" dirty="0" err="1" smtClean="0"/>
              <a:t>краще</a:t>
            </a:r>
            <a:r>
              <a:rPr lang="ru-RU" dirty="0" smtClean="0"/>
              <a:t>.</a:t>
            </a:r>
          </a:p>
          <a:p>
            <a:r>
              <a:rPr lang="ru-RU" dirty="0" smtClean="0"/>
              <a:t>До них </a:t>
            </a:r>
            <a:r>
              <a:rPr lang="ru-RU" dirty="0" err="1" smtClean="0"/>
              <a:t>відносяться</a:t>
            </a:r>
            <a:r>
              <a:rPr lang="ru-RU" dirty="0" smtClean="0"/>
              <a:t> склад </a:t>
            </a:r>
            <a:r>
              <a:rPr lang="ru-RU" dirty="0" err="1" smtClean="0"/>
              <a:t>команди</a:t>
            </a:r>
            <a:r>
              <a:rPr lang="ru-RU" dirty="0" smtClean="0"/>
              <a:t> </a:t>
            </a:r>
            <a:r>
              <a:rPr lang="en-US" dirty="0" smtClean="0"/>
              <a:t>Scrum, </a:t>
            </a:r>
            <a:r>
              <a:rPr lang="ru-RU" dirty="0" err="1" smtClean="0"/>
              <a:t>домовленості</a:t>
            </a:r>
            <a:r>
              <a:rPr lang="ru-RU" dirty="0" smtClean="0"/>
              <a:t> про </a:t>
            </a:r>
            <a:r>
              <a:rPr lang="ru-RU" dirty="0" err="1" smtClean="0"/>
              <a:t>зустрічі</a:t>
            </a:r>
            <a:r>
              <a:rPr lang="ru-RU" dirty="0" smtClean="0"/>
              <a:t>, </a:t>
            </a:r>
            <a:r>
              <a:rPr lang="ru-RU" dirty="0" err="1" smtClean="0"/>
              <a:t>інструменти</a:t>
            </a:r>
            <a:r>
              <a:rPr lang="ru-RU" dirty="0" smtClean="0"/>
              <a:t>, </a:t>
            </a:r>
            <a:r>
              <a:rPr lang="ru-RU" dirty="0" err="1" smtClean="0"/>
              <a:t>визначення</a:t>
            </a:r>
            <a:r>
              <a:rPr lang="ru-RU" dirty="0" smtClean="0"/>
              <a:t> </a:t>
            </a:r>
            <a:r>
              <a:rPr lang="ru-RU" dirty="0" err="1" smtClean="0"/>
              <a:t>методів</a:t>
            </a:r>
            <a:r>
              <a:rPr lang="ru-RU" dirty="0" smtClean="0"/>
              <a:t> </a:t>
            </a:r>
            <a:r>
              <a:rPr lang="ru-RU" dirty="0" err="1" smtClean="0"/>
              <a:t>комунікації</a:t>
            </a:r>
            <a:r>
              <a:rPr lang="ru-RU" baseline="0" dirty="0" smtClean="0"/>
              <a:t> </a:t>
            </a:r>
            <a:r>
              <a:rPr lang="ru-RU" dirty="0" smtClean="0"/>
              <a:t>і </a:t>
            </a:r>
            <a:r>
              <a:rPr lang="ru-RU" dirty="0" err="1" smtClean="0"/>
              <a:t>процеси</a:t>
            </a:r>
            <a:r>
              <a:rPr lang="ru-RU" dirty="0" smtClean="0"/>
              <a:t> </a:t>
            </a:r>
            <a:r>
              <a:rPr lang="ru-RU" dirty="0" err="1" smtClean="0"/>
              <a:t>перетворення</a:t>
            </a:r>
            <a:r>
              <a:rPr lang="ru-RU" dirty="0" smtClean="0"/>
              <a:t> </a:t>
            </a:r>
            <a:r>
              <a:rPr lang="ru-RU" dirty="0" err="1" smtClean="0"/>
              <a:t>позицій</a:t>
            </a:r>
            <a:r>
              <a:rPr lang="ru-RU" dirty="0" smtClean="0"/>
              <a:t> </a:t>
            </a:r>
            <a:r>
              <a:rPr lang="en-US" dirty="0" smtClean="0"/>
              <a:t>Product  Backlog</a:t>
            </a:r>
            <a:r>
              <a:rPr lang="ru-RU" dirty="0" smtClean="0"/>
              <a:t> в </a:t>
            </a:r>
            <a:r>
              <a:rPr lang="ru-RU" dirty="0" err="1" smtClean="0"/>
              <a:t>щось</a:t>
            </a:r>
            <a:r>
              <a:rPr lang="ru-RU" dirty="0" smtClean="0"/>
              <a:t> "</a:t>
            </a:r>
            <a:r>
              <a:rPr lang="ru-RU" dirty="0" err="1" smtClean="0"/>
              <a:t>зроблене</a:t>
            </a:r>
            <a:r>
              <a:rPr lang="ru-RU" dirty="0" smtClean="0"/>
              <a:t>".</a:t>
            </a:r>
          </a:p>
          <a:p>
            <a:r>
              <a:rPr lang="ru-RU" dirty="0" smtClean="0"/>
              <a:t>До </a:t>
            </a:r>
            <a:r>
              <a:rPr lang="ru-RU" dirty="0" err="1" smtClean="0"/>
              <a:t>кінця</a:t>
            </a:r>
            <a:r>
              <a:rPr lang="ru-RU" dirty="0" smtClean="0"/>
              <a:t> </a:t>
            </a:r>
            <a:r>
              <a:rPr lang="ru-RU" dirty="0" err="1" smtClean="0"/>
              <a:t>ретроспективи</a:t>
            </a:r>
            <a:r>
              <a:rPr lang="ru-RU" dirty="0" smtClean="0"/>
              <a:t> </a:t>
            </a:r>
            <a:r>
              <a:rPr lang="ru-RU" dirty="0" err="1" smtClean="0"/>
              <a:t>Спрінту</a:t>
            </a:r>
            <a:r>
              <a:rPr lang="ru-RU" dirty="0" smtClean="0"/>
              <a:t>, команда </a:t>
            </a:r>
            <a:r>
              <a:rPr lang="en-US" dirty="0" smtClean="0"/>
              <a:t>Scrum </a:t>
            </a:r>
            <a:r>
              <a:rPr lang="ru-RU" dirty="0" smtClean="0"/>
              <a:t>повинна </a:t>
            </a:r>
            <a:r>
              <a:rPr lang="ru-RU" dirty="0" err="1" smtClean="0"/>
              <a:t>була</a:t>
            </a:r>
            <a:r>
              <a:rPr lang="ru-RU" dirty="0" smtClean="0"/>
              <a:t> </a:t>
            </a:r>
            <a:r>
              <a:rPr lang="ru-RU" dirty="0" err="1" smtClean="0"/>
              <a:t>визначити</a:t>
            </a:r>
            <a:r>
              <a:rPr lang="ru-RU" dirty="0" smtClean="0"/>
              <a:t> </a:t>
            </a:r>
            <a:r>
              <a:rPr lang="ru-RU" dirty="0" err="1" smtClean="0"/>
              <a:t>дієві</a:t>
            </a:r>
            <a:r>
              <a:rPr lang="ru-RU" dirty="0" smtClean="0"/>
              <a:t> заходи </a:t>
            </a:r>
            <a:r>
              <a:rPr lang="ru-RU" dirty="0" err="1" smtClean="0"/>
              <a:t>щодо</a:t>
            </a:r>
            <a:r>
              <a:rPr lang="ru-RU" dirty="0" smtClean="0"/>
              <a:t> </a:t>
            </a:r>
            <a:r>
              <a:rPr lang="ru-RU" dirty="0" err="1" smtClean="0"/>
              <a:t>поліпшення</a:t>
            </a:r>
            <a:r>
              <a:rPr lang="ru-RU" dirty="0" smtClean="0"/>
              <a:t>, </a:t>
            </a:r>
            <a:r>
              <a:rPr lang="ru-RU" dirty="0" err="1" smtClean="0"/>
              <a:t>які</a:t>
            </a:r>
            <a:r>
              <a:rPr lang="ru-RU" dirty="0" smtClean="0"/>
              <a:t> вона </a:t>
            </a:r>
            <a:r>
              <a:rPr lang="ru-RU" dirty="0" err="1" smtClean="0"/>
              <a:t>впроваджує</a:t>
            </a:r>
            <a:r>
              <a:rPr lang="ru-RU" dirty="0" smtClean="0"/>
              <a:t> в </a:t>
            </a:r>
            <a:r>
              <a:rPr lang="ru-RU" dirty="0" err="1" smtClean="0"/>
              <a:t>наступному</a:t>
            </a:r>
            <a:r>
              <a:rPr lang="ru-RU" dirty="0" smtClean="0"/>
              <a:t> </a:t>
            </a:r>
            <a:r>
              <a:rPr lang="ru-RU" dirty="0" err="1" smtClean="0"/>
              <a:t>Спрінті</a:t>
            </a:r>
            <a:r>
              <a:rPr lang="ru-RU" dirty="0" smtClean="0"/>
              <a:t>.</a:t>
            </a:r>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31</a:t>
            </a:fld>
            <a:endParaRPr lang="en-US"/>
          </a:p>
        </p:txBody>
      </p:sp>
    </p:spTree>
    <p:extLst>
      <p:ext uri="{BB962C8B-B14F-4D97-AF65-F5344CB8AC3E}">
        <p14:creationId xmlns:p14="http://schemas.microsoft.com/office/powerpoint/2010/main" val="1440613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1200"/>
              </a:spcAft>
              <a:buNone/>
              <a:defRPr/>
            </a:pPr>
            <a:r>
              <a:rPr lang="en-US" sz="1200" b="1" dirty="0" smtClean="0"/>
              <a:t>What to do?</a:t>
            </a:r>
          </a:p>
          <a:p>
            <a:pPr>
              <a:spcBef>
                <a:spcPts val="1200"/>
              </a:spcBef>
              <a:spcAft>
                <a:spcPts val="1200"/>
              </a:spcAft>
              <a:defRPr/>
            </a:pPr>
            <a:r>
              <a:rPr lang="en-US" sz="1200" dirty="0" smtClean="0"/>
              <a:t>Team selects 3-5 most important items to address</a:t>
            </a:r>
          </a:p>
          <a:p>
            <a:pPr>
              <a:spcBef>
                <a:spcPts val="1200"/>
              </a:spcBef>
              <a:spcAft>
                <a:spcPts val="1200"/>
              </a:spcAft>
              <a:defRPr/>
            </a:pPr>
            <a:r>
              <a:rPr lang="en-US" sz="1200" dirty="0" smtClean="0"/>
              <a:t>Team tries to fix important items during the next sprint</a:t>
            </a:r>
          </a:p>
          <a:p>
            <a:pPr>
              <a:spcBef>
                <a:spcPts val="1200"/>
              </a:spcBef>
              <a:spcAft>
                <a:spcPts val="1200"/>
              </a:spcAft>
              <a:defRPr/>
            </a:pPr>
            <a:r>
              <a:rPr lang="en-US" sz="1200" dirty="0" smtClean="0"/>
              <a:t>At the beginning of each retrospective meeting team reviews items that were selected previous time</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32</a:t>
            </a:fld>
            <a:endParaRPr lang="en-US"/>
          </a:p>
        </p:txBody>
      </p:sp>
    </p:spTree>
    <p:extLst>
      <p:ext uri="{BB962C8B-B14F-4D97-AF65-F5344CB8AC3E}">
        <p14:creationId xmlns:p14="http://schemas.microsoft.com/office/powerpoint/2010/main" val="1797679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  Artifacts  include  the  Product  Backlog,  the  Release  </a:t>
            </a:r>
            <a:r>
              <a:rPr lang="en-US" dirty="0" err="1" smtClean="0"/>
              <a:t>Burndown</a:t>
            </a:r>
            <a:r>
              <a:rPr lang="en-US" dirty="0" smtClean="0"/>
              <a:t>, the Sprint Backlog, and the Sprint </a:t>
            </a:r>
            <a:r>
              <a:rPr lang="en-US" dirty="0" err="1" smtClean="0"/>
              <a:t>Burndown</a:t>
            </a:r>
            <a:r>
              <a:rPr lang="en-US" dirty="0" smtClean="0"/>
              <a:t>.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33</a:t>
            </a:fld>
            <a:endParaRPr lang="en-US"/>
          </a:p>
        </p:txBody>
      </p:sp>
    </p:spTree>
    <p:extLst>
      <p:ext uri="{BB962C8B-B14F-4D97-AF65-F5344CB8AC3E}">
        <p14:creationId xmlns:p14="http://schemas.microsoft.com/office/powerpoint/2010/main" val="241803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ru-RU" dirty="0" err="1" smtClean="0"/>
              <a:t>Agile</a:t>
            </a:r>
            <a:r>
              <a:rPr lang="ru-RU" dirty="0" smtClean="0"/>
              <a:t> - </a:t>
            </a:r>
            <a:r>
              <a:rPr lang="ru-RU" dirty="0" err="1" smtClean="0"/>
              <a:t>це</a:t>
            </a:r>
            <a:r>
              <a:rPr lang="ru-RU" dirty="0" smtClean="0"/>
              <a:t> </a:t>
            </a:r>
            <a:r>
              <a:rPr lang="ru-RU" dirty="0" err="1" smtClean="0"/>
              <a:t>ітеративний</a:t>
            </a:r>
            <a:r>
              <a:rPr lang="ru-RU" dirty="0" smtClean="0"/>
              <a:t> </a:t>
            </a:r>
            <a:r>
              <a:rPr lang="ru-RU" dirty="0" err="1" smtClean="0"/>
              <a:t>підхід</a:t>
            </a:r>
            <a:r>
              <a:rPr lang="ru-RU" dirty="0" smtClean="0"/>
              <a:t> до </a:t>
            </a:r>
            <a:r>
              <a:rPr lang="ru-RU" dirty="0" err="1" smtClean="0"/>
              <a:t>розробки</a:t>
            </a:r>
            <a:r>
              <a:rPr lang="ru-RU" dirty="0" smtClean="0"/>
              <a:t> </a:t>
            </a:r>
            <a:r>
              <a:rPr lang="ru-RU" dirty="0" err="1" smtClean="0"/>
              <a:t>програмного</a:t>
            </a:r>
            <a:r>
              <a:rPr lang="ru-RU" dirty="0" smtClean="0"/>
              <a:t> </a:t>
            </a:r>
            <a:r>
              <a:rPr lang="ru-RU" dirty="0" err="1" smtClean="0"/>
              <a:t>забезпечення</a:t>
            </a:r>
            <a:r>
              <a:rPr lang="en-US" dirty="0" smtClean="0"/>
              <a:t> </a:t>
            </a:r>
            <a:r>
              <a:rPr lang="uk-UA" dirty="0" smtClean="0"/>
              <a:t>з часовими рамками</a:t>
            </a:r>
            <a:r>
              <a:rPr lang="ru-RU" dirty="0" smtClean="0"/>
              <a:t>, </a:t>
            </a:r>
            <a:r>
              <a:rPr lang="ru-RU" dirty="0" err="1" smtClean="0"/>
              <a:t>який</a:t>
            </a:r>
            <a:r>
              <a:rPr lang="ru-RU" dirty="0" smtClean="0"/>
              <a:t> </a:t>
            </a:r>
            <a:r>
              <a:rPr lang="ru-RU" dirty="0" err="1" smtClean="0"/>
              <a:t>поступово</a:t>
            </a:r>
            <a:r>
              <a:rPr lang="ru-RU" dirty="0" smtClean="0"/>
              <a:t> </a:t>
            </a:r>
            <a:r>
              <a:rPr lang="ru-RU" dirty="0" err="1" smtClean="0"/>
              <a:t>створює</a:t>
            </a:r>
            <a:r>
              <a:rPr lang="ru-RU" dirty="0" smtClean="0"/>
              <a:t> </a:t>
            </a:r>
            <a:r>
              <a:rPr lang="ru-RU" dirty="0" err="1" smtClean="0"/>
              <a:t>програмне</a:t>
            </a:r>
            <a:r>
              <a:rPr lang="ru-RU" dirty="0" smtClean="0"/>
              <a:t> </a:t>
            </a:r>
            <a:r>
              <a:rPr lang="ru-RU" dirty="0" err="1" smtClean="0"/>
              <a:t>забезпечення</a:t>
            </a:r>
            <a:r>
              <a:rPr lang="ru-RU" dirty="0" smtClean="0"/>
              <a:t> з самого початку проекту, а не </a:t>
            </a:r>
            <a:r>
              <a:rPr lang="ru-RU" dirty="0" err="1" smtClean="0"/>
              <a:t>намагається</a:t>
            </a:r>
            <a:r>
              <a:rPr lang="ru-RU" dirty="0" smtClean="0"/>
              <a:t> </a:t>
            </a:r>
            <a:r>
              <a:rPr lang="ru-RU" dirty="0" err="1" smtClean="0"/>
              <a:t>доставити</a:t>
            </a:r>
            <a:r>
              <a:rPr lang="ru-RU" dirty="0" smtClean="0"/>
              <a:t> </a:t>
            </a:r>
            <a:r>
              <a:rPr lang="ru-RU" dirty="0" err="1" smtClean="0"/>
              <a:t>його</a:t>
            </a:r>
            <a:r>
              <a:rPr lang="ru-RU" dirty="0" smtClean="0"/>
              <a:t> </a:t>
            </a:r>
            <a:r>
              <a:rPr lang="ru-RU" dirty="0" err="1" smtClean="0"/>
              <a:t>вкінці</a:t>
            </a:r>
            <a:r>
              <a:rPr lang="ru-RU" dirty="0" smtClean="0"/>
              <a:t>.</a:t>
            </a:r>
          </a:p>
          <a:p>
            <a:pPr marL="171450" indent="-171450">
              <a:buFontTx/>
              <a:buChar char="-"/>
            </a:pPr>
            <a:r>
              <a:rPr lang="uk-UA" dirty="0" smtClean="0"/>
              <a:t>Він працює, розбиваючи проекти на маленькі біти функціональності користувача, що </a:t>
            </a:r>
            <a:r>
              <a:rPr lang="uk-UA" dirty="0" smtClean="0"/>
              <a:t>називаються </a:t>
            </a:r>
            <a:r>
              <a:rPr lang="uk-UA" dirty="0" err="1" smtClean="0"/>
              <a:t>юзер</a:t>
            </a:r>
            <a:r>
              <a:rPr lang="uk-UA" dirty="0" smtClean="0"/>
              <a:t> </a:t>
            </a:r>
            <a:r>
              <a:rPr lang="uk-UA" dirty="0" err="1" smtClean="0"/>
              <a:t>сторі</a:t>
            </a:r>
            <a:r>
              <a:rPr lang="uk-UA" dirty="0" smtClean="0"/>
              <a:t>, розставляючи їх за пріоритетами, а потім безперервно доставляючи їх за короткі двотижневі цикли, які називаються ітераціями.</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a:t>
            </a:fld>
            <a:endParaRPr lang="en-US"/>
          </a:p>
        </p:txBody>
      </p:sp>
    </p:spTree>
    <p:extLst>
      <p:ext uri="{BB962C8B-B14F-4D97-AF65-F5344CB8AC3E}">
        <p14:creationId xmlns:p14="http://schemas.microsoft.com/office/powerpoint/2010/main" val="338061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smtClean="0"/>
              <a:t>Вимоги</a:t>
            </a:r>
            <a:r>
              <a:rPr lang="ru-RU" dirty="0" smtClean="0"/>
              <a:t> до продукту, </a:t>
            </a:r>
            <a:r>
              <a:rPr lang="ru-RU" dirty="0" err="1" smtClean="0"/>
              <a:t>який</a:t>
            </a:r>
            <a:r>
              <a:rPr lang="ru-RU" dirty="0" smtClean="0"/>
              <a:t> </a:t>
            </a:r>
            <a:r>
              <a:rPr lang="ru-RU" dirty="0" err="1" smtClean="0"/>
              <a:t>розробляє</a:t>
            </a:r>
            <a:r>
              <a:rPr lang="ru-RU" dirty="0" smtClean="0"/>
              <a:t> Команда (-и), </a:t>
            </a:r>
            <a:r>
              <a:rPr lang="ru-RU" dirty="0" err="1" smtClean="0"/>
              <a:t>перелічені</a:t>
            </a:r>
            <a:r>
              <a:rPr lang="ru-RU" dirty="0" smtClean="0"/>
              <a:t> в </a:t>
            </a:r>
            <a:r>
              <a:rPr lang="en-US" dirty="0" smtClean="0"/>
              <a:t>Product Backlog</a:t>
            </a:r>
            <a:r>
              <a:rPr lang="ru-RU" dirty="0" smtClean="0"/>
              <a:t>.</a:t>
            </a:r>
          </a:p>
          <a:p>
            <a:r>
              <a:rPr lang="en-US" dirty="0" smtClean="0"/>
              <a:t>Product Owner </a:t>
            </a:r>
            <a:r>
              <a:rPr lang="ru-RU" dirty="0" err="1" smtClean="0"/>
              <a:t>несе</a:t>
            </a:r>
            <a:r>
              <a:rPr lang="ru-RU" dirty="0" smtClean="0"/>
              <a:t> </a:t>
            </a:r>
            <a:r>
              <a:rPr lang="ru-RU" dirty="0" err="1" smtClean="0"/>
              <a:t>відповідальність</a:t>
            </a:r>
            <a:r>
              <a:rPr lang="ru-RU" dirty="0" smtClean="0"/>
              <a:t> за </a:t>
            </a:r>
            <a:r>
              <a:rPr lang="en-US" dirty="0" smtClean="0"/>
              <a:t>Product  Backlog</a:t>
            </a:r>
            <a:r>
              <a:rPr lang="ru-RU" dirty="0" smtClean="0"/>
              <a:t>, </a:t>
            </a:r>
            <a:r>
              <a:rPr lang="ru-RU" dirty="0" err="1" smtClean="0"/>
              <a:t>його</a:t>
            </a:r>
            <a:r>
              <a:rPr lang="ru-RU" dirty="0" smtClean="0"/>
              <a:t> </a:t>
            </a:r>
            <a:r>
              <a:rPr lang="ru-RU" dirty="0" err="1" smtClean="0"/>
              <a:t>зміст</a:t>
            </a:r>
            <a:r>
              <a:rPr lang="ru-RU" dirty="0" smtClean="0"/>
              <a:t>, </a:t>
            </a:r>
            <a:r>
              <a:rPr lang="ru-RU" dirty="0" err="1" smtClean="0"/>
              <a:t>доступність</a:t>
            </a:r>
            <a:r>
              <a:rPr lang="ru-RU" dirty="0" smtClean="0"/>
              <a:t> та </a:t>
            </a:r>
            <a:r>
              <a:rPr lang="ru-RU" dirty="0" err="1" smtClean="0"/>
              <a:t>пріоритетність</a:t>
            </a:r>
            <a:r>
              <a:rPr lang="ru-RU" dirty="0" smtClean="0"/>
              <a:t>.</a:t>
            </a:r>
          </a:p>
          <a:p>
            <a:r>
              <a:rPr lang="en-US" dirty="0" smtClean="0"/>
              <a:t>Product  Backlog</a:t>
            </a:r>
            <a:r>
              <a:rPr lang="uk-UA" dirty="0" smtClean="0"/>
              <a:t> </a:t>
            </a:r>
            <a:r>
              <a:rPr lang="ru-RU" dirty="0" err="1" smtClean="0"/>
              <a:t>ніколи</a:t>
            </a:r>
            <a:r>
              <a:rPr lang="ru-RU" dirty="0" smtClean="0"/>
              <a:t> не </a:t>
            </a:r>
            <a:r>
              <a:rPr lang="ru-RU" dirty="0" err="1" smtClean="0"/>
              <a:t>завершується</a:t>
            </a:r>
            <a:r>
              <a:rPr lang="ru-RU" dirty="0" smtClean="0"/>
              <a:t>.</a:t>
            </a:r>
          </a:p>
          <a:p>
            <a:r>
              <a:rPr lang="ru-RU" dirty="0" err="1" smtClean="0"/>
              <a:t>Початковий</a:t>
            </a:r>
            <a:r>
              <a:rPr lang="ru-RU" dirty="0" smtClean="0"/>
              <a:t> </a:t>
            </a:r>
            <a:r>
              <a:rPr lang="ru-RU" dirty="0" err="1" smtClean="0"/>
              <a:t>розріз</a:t>
            </a:r>
            <a:r>
              <a:rPr lang="ru-RU" dirty="0" smtClean="0"/>
              <a:t> при </a:t>
            </a:r>
            <a:r>
              <a:rPr lang="ru-RU" dirty="0" err="1" smtClean="0"/>
              <a:t>розробці</a:t>
            </a:r>
            <a:r>
              <a:rPr lang="ru-RU" dirty="0" smtClean="0"/>
              <a:t> </a:t>
            </a:r>
            <a:r>
              <a:rPr lang="ru-RU" dirty="0" err="1" smtClean="0"/>
              <a:t>викладає</a:t>
            </a:r>
            <a:r>
              <a:rPr lang="ru-RU" dirty="0" smtClean="0"/>
              <a:t> </a:t>
            </a:r>
            <a:r>
              <a:rPr lang="ru-RU" dirty="0" err="1" smtClean="0"/>
              <a:t>лише</a:t>
            </a:r>
            <a:r>
              <a:rPr lang="ru-RU" dirty="0" smtClean="0"/>
              <a:t> </a:t>
            </a:r>
            <a:r>
              <a:rPr lang="ru-RU" dirty="0" err="1" smtClean="0"/>
              <a:t>спочатку</a:t>
            </a:r>
            <a:r>
              <a:rPr lang="ru-RU" dirty="0" smtClean="0"/>
              <a:t> </a:t>
            </a:r>
            <a:r>
              <a:rPr lang="ru-RU" dirty="0" err="1" smtClean="0"/>
              <a:t>відомі</a:t>
            </a:r>
            <a:r>
              <a:rPr lang="ru-RU" dirty="0" smtClean="0"/>
              <a:t> та </a:t>
            </a:r>
            <a:r>
              <a:rPr lang="ru-RU" dirty="0" err="1" smtClean="0"/>
              <a:t>найбільш</a:t>
            </a:r>
            <a:r>
              <a:rPr lang="ru-RU" dirty="0" smtClean="0"/>
              <a:t> </a:t>
            </a:r>
            <a:r>
              <a:rPr lang="ru-RU" dirty="0" err="1" smtClean="0"/>
              <a:t>зрозумілі</a:t>
            </a:r>
            <a:r>
              <a:rPr lang="ru-RU" dirty="0" smtClean="0"/>
              <a:t> </a:t>
            </a:r>
            <a:r>
              <a:rPr lang="ru-RU" dirty="0" err="1" smtClean="0"/>
              <a:t>вимоги</a:t>
            </a:r>
            <a:r>
              <a:rPr lang="ru-RU" dirty="0" smtClean="0"/>
              <a:t>. </a:t>
            </a:r>
            <a:r>
              <a:rPr lang="en-US" dirty="0" smtClean="0"/>
              <a:t>Product  Backlog</a:t>
            </a:r>
            <a:r>
              <a:rPr lang="uk-UA" dirty="0" smtClean="0"/>
              <a:t> </a:t>
            </a:r>
            <a:r>
              <a:rPr lang="ru-RU" dirty="0" err="1" smtClean="0"/>
              <a:t>розвивається</a:t>
            </a:r>
            <a:r>
              <a:rPr lang="ru-RU" dirty="0" smtClean="0"/>
              <a:t>, </a:t>
            </a:r>
            <a:r>
              <a:rPr lang="ru-RU" dirty="0" err="1" smtClean="0"/>
              <a:t>оскільки</a:t>
            </a:r>
            <a:r>
              <a:rPr lang="ru-RU" dirty="0" smtClean="0"/>
              <a:t> продукт і </a:t>
            </a:r>
            <a:r>
              <a:rPr lang="ru-RU" dirty="0" err="1" smtClean="0"/>
              <a:t>середовище</a:t>
            </a:r>
            <a:r>
              <a:rPr lang="ru-RU" dirty="0" smtClean="0"/>
              <a:t>, в </a:t>
            </a:r>
            <a:r>
              <a:rPr lang="ru-RU" dirty="0" err="1" smtClean="0"/>
              <a:t>якому</a:t>
            </a:r>
            <a:r>
              <a:rPr lang="ru-RU" dirty="0" smtClean="0"/>
              <a:t> </a:t>
            </a:r>
            <a:r>
              <a:rPr lang="ru-RU" dirty="0" err="1" smtClean="0"/>
              <a:t>він</a:t>
            </a:r>
            <a:r>
              <a:rPr lang="ru-RU" dirty="0" smtClean="0"/>
              <a:t> буде </a:t>
            </a:r>
            <a:r>
              <a:rPr lang="ru-RU" dirty="0" err="1" smtClean="0"/>
              <a:t>використовуватися</a:t>
            </a:r>
            <a:r>
              <a:rPr lang="ru-RU" dirty="0" smtClean="0"/>
              <a:t>, </a:t>
            </a:r>
            <a:r>
              <a:rPr lang="ru-RU" dirty="0" err="1" smtClean="0"/>
              <a:t>розвивається</a:t>
            </a:r>
            <a:r>
              <a:rPr lang="ru-RU" dirty="0" smtClean="0"/>
              <a:t>.</a:t>
            </a:r>
          </a:p>
          <a:p>
            <a:r>
              <a:rPr lang="en-US" dirty="0" smtClean="0"/>
              <a:t>Product  Backlog</a:t>
            </a:r>
            <a:r>
              <a:rPr lang="uk-UA" dirty="0" smtClean="0"/>
              <a:t> </a:t>
            </a:r>
            <a:r>
              <a:rPr lang="ru-RU" dirty="0" smtClean="0"/>
              <a:t>є </a:t>
            </a:r>
            <a:r>
              <a:rPr lang="ru-RU" dirty="0" err="1" smtClean="0"/>
              <a:t>динамічним</a:t>
            </a:r>
            <a:r>
              <a:rPr lang="ru-RU" dirty="0" smtClean="0"/>
              <a:t>, тому </a:t>
            </a:r>
            <a:r>
              <a:rPr lang="ru-RU" dirty="0" err="1" smtClean="0"/>
              <a:t>що</a:t>
            </a:r>
            <a:r>
              <a:rPr lang="ru-RU" dirty="0" smtClean="0"/>
              <a:t> </a:t>
            </a:r>
            <a:r>
              <a:rPr lang="ru-RU" dirty="0" err="1" smtClean="0"/>
              <a:t>він</a:t>
            </a:r>
            <a:r>
              <a:rPr lang="ru-RU" dirty="0" smtClean="0"/>
              <a:t> </a:t>
            </a:r>
            <a:r>
              <a:rPr lang="ru-RU" dirty="0" err="1" smtClean="0"/>
              <a:t>постійно</a:t>
            </a:r>
            <a:r>
              <a:rPr lang="ru-RU" dirty="0" smtClean="0"/>
              <a:t> </a:t>
            </a:r>
            <a:r>
              <a:rPr lang="ru-RU" dirty="0" err="1" smtClean="0"/>
              <a:t>змінюється</a:t>
            </a:r>
            <a:r>
              <a:rPr lang="ru-RU" dirty="0" smtClean="0"/>
              <a:t>, </a:t>
            </a:r>
            <a:r>
              <a:rPr lang="ru-RU" dirty="0" err="1" smtClean="0"/>
              <a:t>щоб</a:t>
            </a:r>
            <a:r>
              <a:rPr lang="ru-RU" dirty="0" smtClean="0"/>
              <a:t> </a:t>
            </a:r>
            <a:r>
              <a:rPr lang="ru-RU" dirty="0" err="1" smtClean="0"/>
              <a:t>визначити</a:t>
            </a:r>
            <a:r>
              <a:rPr lang="ru-RU" dirty="0" smtClean="0"/>
              <a:t>, </a:t>
            </a:r>
            <a:r>
              <a:rPr lang="ru-RU" dirty="0" err="1" smtClean="0"/>
              <a:t>що</a:t>
            </a:r>
            <a:r>
              <a:rPr lang="ru-RU" dirty="0" smtClean="0"/>
              <a:t> продукт повинен бути </a:t>
            </a:r>
            <a:r>
              <a:rPr lang="ru-RU" dirty="0" err="1" smtClean="0"/>
              <a:t>відповідним</a:t>
            </a:r>
            <a:r>
              <a:rPr lang="ru-RU" dirty="0" smtClean="0"/>
              <a:t>, </a:t>
            </a:r>
            <a:r>
              <a:rPr lang="ru-RU" dirty="0" err="1" smtClean="0"/>
              <a:t>конкурентоспроможним</a:t>
            </a:r>
            <a:r>
              <a:rPr lang="ru-RU" dirty="0" smtClean="0"/>
              <a:t> і </a:t>
            </a:r>
            <a:r>
              <a:rPr lang="ru-RU" dirty="0" err="1" smtClean="0"/>
              <a:t>корисним</a:t>
            </a:r>
            <a:r>
              <a:rPr lang="ru-RU" dirty="0" smtClean="0"/>
              <a:t>.</a:t>
            </a:r>
          </a:p>
          <a:p>
            <a:endParaRPr lang="ru-RU" dirty="0" smtClean="0"/>
          </a:p>
          <a:p>
            <a:r>
              <a:rPr lang="ru-RU" dirty="0" smtClean="0"/>
              <a:t>До тих </a:t>
            </a:r>
            <a:r>
              <a:rPr lang="ru-RU" dirty="0" err="1" smtClean="0"/>
              <a:t>пір</a:t>
            </a:r>
            <a:r>
              <a:rPr lang="ru-RU" dirty="0" smtClean="0"/>
              <a:t>, </a:t>
            </a:r>
            <a:r>
              <a:rPr lang="ru-RU" dirty="0" err="1" smtClean="0"/>
              <a:t>поки</a:t>
            </a:r>
            <a:r>
              <a:rPr lang="ru-RU" dirty="0" smtClean="0"/>
              <a:t> </a:t>
            </a:r>
            <a:r>
              <a:rPr lang="ru-RU" dirty="0" err="1" smtClean="0"/>
              <a:t>існує</a:t>
            </a:r>
            <a:r>
              <a:rPr lang="ru-RU" dirty="0" smtClean="0"/>
              <a:t> продукт, </a:t>
            </a:r>
            <a:r>
              <a:rPr lang="ru-RU" dirty="0" err="1" smtClean="0"/>
              <a:t>існує</a:t>
            </a:r>
            <a:r>
              <a:rPr lang="ru-RU" dirty="0" smtClean="0"/>
              <a:t> і </a:t>
            </a:r>
            <a:r>
              <a:rPr lang="en-US" dirty="0" smtClean="0"/>
              <a:t>Product  Backlog</a:t>
            </a:r>
            <a:r>
              <a:rPr lang="ru-RU" dirty="0" smtClean="0"/>
              <a:t>.</a:t>
            </a:r>
          </a:p>
          <a:p>
            <a:endParaRPr lang="ru-RU" dirty="0" smtClean="0"/>
          </a:p>
          <a:p>
            <a:r>
              <a:rPr lang="ru-RU" dirty="0" err="1" smtClean="0"/>
              <a:t>Елементи</a:t>
            </a:r>
            <a:r>
              <a:rPr lang="ru-RU" dirty="0" smtClean="0"/>
              <a:t> </a:t>
            </a:r>
            <a:r>
              <a:rPr lang="en-US" dirty="0" smtClean="0"/>
              <a:t>Product  Backlog</a:t>
            </a:r>
            <a:r>
              <a:rPr lang="uk-UA" dirty="0" smtClean="0"/>
              <a:t> </a:t>
            </a:r>
            <a:r>
              <a:rPr lang="ru-RU" dirty="0" err="1" smtClean="0"/>
              <a:t>мають</a:t>
            </a:r>
            <a:r>
              <a:rPr lang="ru-RU" dirty="0" smtClean="0"/>
              <a:t> </a:t>
            </a:r>
            <a:r>
              <a:rPr lang="ru-RU" dirty="0" err="1" smtClean="0"/>
              <a:t>атрибути</a:t>
            </a:r>
            <a:r>
              <a:rPr lang="ru-RU" dirty="0" smtClean="0"/>
              <a:t> </a:t>
            </a:r>
            <a:r>
              <a:rPr lang="ru-RU" dirty="0" err="1" smtClean="0"/>
              <a:t>опису</a:t>
            </a:r>
            <a:r>
              <a:rPr lang="ru-RU" dirty="0" smtClean="0"/>
              <a:t>, </a:t>
            </a:r>
            <a:r>
              <a:rPr lang="ru-RU" dirty="0" err="1" smtClean="0"/>
              <a:t>пріоритету</a:t>
            </a:r>
            <a:r>
              <a:rPr lang="ru-RU" dirty="0" smtClean="0"/>
              <a:t> та </a:t>
            </a:r>
            <a:r>
              <a:rPr lang="ru-RU" dirty="0" err="1" smtClean="0"/>
              <a:t>оцінки</a:t>
            </a:r>
            <a:r>
              <a:rPr lang="ru-RU" dirty="0" smtClean="0"/>
              <a:t>. </a:t>
            </a:r>
            <a:r>
              <a:rPr lang="ru-RU" dirty="0" err="1" smtClean="0"/>
              <a:t>Пріоритет</a:t>
            </a:r>
            <a:r>
              <a:rPr lang="ru-RU" dirty="0" smtClean="0"/>
              <a:t> </a:t>
            </a:r>
            <a:r>
              <a:rPr lang="ru-RU" dirty="0" err="1" smtClean="0"/>
              <a:t>визначається</a:t>
            </a:r>
            <a:r>
              <a:rPr lang="ru-RU" dirty="0" smtClean="0"/>
              <a:t> </a:t>
            </a:r>
            <a:r>
              <a:rPr lang="ru-RU" dirty="0" err="1" smtClean="0"/>
              <a:t>ризиком</a:t>
            </a:r>
            <a:r>
              <a:rPr lang="ru-RU" dirty="0" smtClean="0"/>
              <a:t>, </a:t>
            </a:r>
            <a:r>
              <a:rPr lang="ru-RU" dirty="0" err="1" smtClean="0"/>
              <a:t>цінністю</a:t>
            </a:r>
            <a:r>
              <a:rPr lang="ru-RU" dirty="0" smtClean="0"/>
              <a:t> та </a:t>
            </a:r>
            <a:r>
              <a:rPr lang="ru-RU" dirty="0" err="1" smtClean="0"/>
              <a:t>необхідністю</a:t>
            </a:r>
            <a:r>
              <a:rPr lang="ru-RU" dirty="0" smtClean="0"/>
              <a: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34</a:t>
            </a:fld>
            <a:endParaRPr lang="en-US"/>
          </a:p>
        </p:txBody>
      </p:sp>
    </p:spTree>
    <p:extLst>
      <p:ext uri="{BB962C8B-B14F-4D97-AF65-F5344CB8AC3E}">
        <p14:creationId xmlns:p14="http://schemas.microsoft.com/office/powerpoint/2010/main" val="119166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dirty="0" smtClean="0"/>
              <a:t>      </a:t>
            </a:r>
            <a:r>
              <a:rPr lang="en-US" b="1" dirty="0" smtClean="0"/>
              <a:t>Story point </a:t>
            </a:r>
            <a:r>
              <a:rPr lang="en-US" dirty="0" smtClean="0"/>
              <a:t>- </a:t>
            </a:r>
            <a:r>
              <a:rPr lang="ru-RU" dirty="0" err="1" smtClean="0"/>
              <a:t>це</a:t>
            </a:r>
            <a:r>
              <a:rPr lang="ru-RU" dirty="0" smtClean="0"/>
              <a:t> абстрактна </a:t>
            </a:r>
            <a:r>
              <a:rPr lang="ru-RU" dirty="0" err="1" smtClean="0"/>
              <a:t>одиниця</a:t>
            </a:r>
            <a:r>
              <a:rPr lang="ru-RU" dirty="0" smtClean="0"/>
              <a:t> </a:t>
            </a:r>
            <a:r>
              <a:rPr lang="ru-RU" dirty="0" err="1" smtClean="0"/>
              <a:t>розміру</a:t>
            </a:r>
            <a:r>
              <a:rPr lang="ru-RU" dirty="0" smtClean="0"/>
              <a:t>, </a:t>
            </a:r>
            <a:r>
              <a:rPr lang="ru-RU" dirty="0" err="1" smtClean="0"/>
              <a:t>що</a:t>
            </a:r>
            <a:r>
              <a:rPr lang="ru-RU" dirty="0" smtClean="0"/>
              <a:t> </a:t>
            </a:r>
            <a:r>
              <a:rPr lang="ru-RU" dirty="0" err="1" smtClean="0"/>
              <a:t>має</a:t>
            </a:r>
            <a:r>
              <a:rPr lang="ru-RU" dirty="0" smtClean="0"/>
              <a:t> </a:t>
            </a:r>
            <a:r>
              <a:rPr lang="ru-RU" dirty="0" err="1" smtClean="0"/>
              <a:t>сенс</a:t>
            </a:r>
            <a:r>
              <a:rPr lang="ru-RU" dirty="0" smtClean="0"/>
              <a:t> </a:t>
            </a:r>
            <a:r>
              <a:rPr lang="ru-RU" dirty="0" err="1" smtClean="0"/>
              <a:t>тільки</a:t>
            </a:r>
            <a:r>
              <a:rPr lang="ru-RU" dirty="0" smtClean="0"/>
              <a:t> для </a:t>
            </a:r>
            <a:r>
              <a:rPr lang="ru-RU" dirty="0" err="1" smtClean="0"/>
              <a:t>даного</a:t>
            </a:r>
            <a:r>
              <a:rPr lang="ru-RU" dirty="0" smtClean="0"/>
              <a:t> проекту. Для </a:t>
            </a:r>
            <a:r>
              <a:rPr lang="ru-RU" dirty="0" err="1" smtClean="0"/>
              <a:t>оцінки</a:t>
            </a:r>
            <a:r>
              <a:rPr lang="ru-RU" dirty="0" smtClean="0"/>
              <a:t> в </a:t>
            </a:r>
            <a:r>
              <a:rPr lang="en-US" dirty="0" smtClean="0"/>
              <a:t>story points, </a:t>
            </a:r>
            <a:r>
              <a:rPr lang="ru-RU" dirty="0" smtClean="0"/>
              <a:t>як правило, </a:t>
            </a:r>
            <a:r>
              <a:rPr lang="ru-RU" dirty="0" err="1" smtClean="0"/>
              <a:t>використовуються</a:t>
            </a:r>
            <a:r>
              <a:rPr lang="ru-RU" dirty="0" smtClean="0"/>
              <a:t> не </a:t>
            </a:r>
            <a:r>
              <a:rPr lang="ru-RU" dirty="0" err="1" smtClean="0"/>
              <a:t>абсолютні</a:t>
            </a:r>
            <a:r>
              <a:rPr lang="ru-RU" dirty="0" smtClean="0"/>
              <a:t>, а </a:t>
            </a:r>
            <a:r>
              <a:rPr lang="ru-RU" dirty="0" err="1" smtClean="0"/>
              <a:t>відносні</a:t>
            </a:r>
            <a:r>
              <a:rPr lang="ru-RU" dirty="0" smtClean="0"/>
              <a:t> </a:t>
            </a:r>
            <a:r>
              <a:rPr lang="ru-RU" dirty="0" err="1" smtClean="0"/>
              <a:t>оцінки</a:t>
            </a:r>
            <a:r>
              <a:rPr lang="ru-RU" dirty="0" smtClean="0"/>
              <a:t>.</a:t>
            </a:r>
          </a:p>
          <a:p>
            <a:r>
              <a:rPr lang="ru-RU" dirty="0" smtClean="0"/>
              <a:t>     </a:t>
            </a:r>
            <a:r>
              <a:rPr lang="ru-RU" dirty="0" err="1" smtClean="0"/>
              <a:t>Щоб</a:t>
            </a:r>
            <a:r>
              <a:rPr lang="ru-RU" dirty="0" smtClean="0"/>
              <a:t> </a:t>
            </a:r>
            <a:r>
              <a:rPr lang="ru-RU" dirty="0" err="1" smtClean="0"/>
              <a:t>оцінити</a:t>
            </a:r>
            <a:r>
              <a:rPr lang="ru-RU" dirty="0" smtClean="0"/>
              <a:t> </a:t>
            </a:r>
            <a:r>
              <a:rPr lang="ru-RU" dirty="0" err="1" smtClean="0"/>
              <a:t>завдання</a:t>
            </a:r>
            <a:r>
              <a:rPr lang="ru-RU" dirty="0" smtClean="0"/>
              <a:t> в </a:t>
            </a:r>
            <a:r>
              <a:rPr lang="en-US" dirty="0" smtClean="0"/>
              <a:t>story points, </a:t>
            </a:r>
            <a:r>
              <a:rPr lang="ru-RU" dirty="0" err="1" smtClean="0"/>
              <a:t>необхідно</a:t>
            </a:r>
            <a:r>
              <a:rPr lang="ru-RU" dirty="0" smtClean="0"/>
              <a:t> з </a:t>
            </a:r>
            <a:r>
              <a:rPr lang="ru-RU" dirty="0" err="1" smtClean="0"/>
              <a:t>усіх</a:t>
            </a:r>
            <a:r>
              <a:rPr lang="ru-RU" dirty="0" smtClean="0"/>
              <a:t> </a:t>
            </a:r>
            <a:r>
              <a:rPr lang="ru-RU" dirty="0" err="1" smtClean="0"/>
              <a:t>завдань</a:t>
            </a:r>
            <a:r>
              <a:rPr lang="ru-RU" dirty="0" smtClean="0"/>
              <a:t> </a:t>
            </a:r>
            <a:r>
              <a:rPr lang="ru-RU" dirty="0" err="1" smtClean="0"/>
              <a:t>вибрати</a:t>
            </a:r>
            <a:r>
              <a:rPr lang="ru-RU" dirty="0" smtClean="0"/>
              <a:t> те, яке буде </a:t>
            </a:r>
            <a:r>
              <a:rPr lang="ru-RU" dirty="0" err="1" smtClean="0"/>
              <a:t>передостаннім</a:t>
            </a:r>
            <a:r>
              <a:rPr lang="ru-RU" dirty="0" smtClean="0"/>
              <a:t> по </a:t>
            </a:r>
            <a:r>
              <a:rPr lang="ru-RU" dirty="0" err="1" smtClean="0"/>
              <a:t>тривалості</a:t>
            </a:r>
            <a:r>
              <a:rPr lang="ru-RU" dirty="0" smtClean="0"/>
              <a:t> (</a:t>
            </a:r>
            <a:r>
              <a:rPr lang="ru-RU" dirty="0" err="1" smtClean="0"/>
              <a:t>майже</a:t>
            </a:r>
            <a:r>
              <a:rPr lang="ru-RU" dirty="0" smtClean="0"/>
              <a:t> </a:t>
            </a:r>
            <a:r>
              <a:rPr lang="ru-RU" dirty="0" err="1" smtClean="0"/>
              <a:t>найкоротшим</a:t>
            </a:r>
            <a:r>
              <a:rPr lang="ru-RU" dirty="0" smtClean="0"/>
              <a:t>). </a:t>
            </a:r>
            <a:r>
              <a:rPr lang="ru-RU" dirty="0" err="1" smtClean="0"/>
              <a:t>Вважається</a:t>
            </a:r>
            <a:r>
              <a:rPr lang="ru-RU" dirty="0" smtClean="0"/>
              <a:t>, </a:t>
            </a:r>
            <a:r>
              <a:rPr lang="ru-RU" dirty="0" err="1" smtClean="0"/>
              <a:t>що</a:t>
            </a:r>
            <a:r>
              <a:rPr lang="ru-RU" dirty="0" smtClean="0"/>
              <a:t> </a:t>
            </a:r>
            <a:r>
              <a:rPr lang="ru-RU" dirty="0" err="1" smtClean="0"/>
              <a:t>ця</a:t>
            </a:r>
            <a:r>
              <a:rPr lang="ru-RU" dirty="0" smtClean="0"/>
              <a:t> задача займе 1 </a:t>
            </a:r>
            <a:r>
              <a:rPr lang="en-US" dirty="0" smtClean="0"/>
              <a:t>story point. </a:t>
            </a:r>
            <a:r>
              <a:rPr lang="ru-RU" dirty="0" smtClean="0"/>
              <a:t>Для </a:t>
            </a:r>
            <a:r>
              <a:rPr lang="ru-RU" dirty="0" err="1" smtClean="0"/>
              <a:t>всіх</a:t>
            </a:r>
            <a:r>
              <a:rPr lang="ru-RU" dirty="0" smtClean="0"/>
              <a:t> </a:t>
            </a:r>
            <a:r>
              <a:rPr lang="ru-RU" dirty="0" err="1" smtClean="0"/>
              <a:t>інших</a:t>
            </a:r>
            <a:r>
              <a:rPr lang="ru-RU" dirty="0" smtClean="0"/>
              <a:t> </a:t>
            </a:r>
            <a:r>
              <a:rPr lang="ru-RU" dirty="0" err="1" smtClean="0"/>
              <a:t>завдань</a:t>
            </a:r>
            <a:r>
              <a:rPr lang="ru-RU" dirty="0" smtClean="0"/>
              <a:t> </a:t>
            </a:r>
            <a:r>
              <a:rPr lang="ru-RU" dirty="0" err="1" smtClean="0"/>
              <a:t>визначається</a:t>
            </a:r>
            <a:r>
              <a:rPr lang="ru-RU" dirty="0" smtClean="0"/>
              <a:t>, у </a:t>
            </a:r>
            <a:r>
              <a:rPr lang="ru-RU" dirty="0" err="1" smtClean="0"/>
              <a:t>скільки</a:t>
            </a:r>
            <a:r>
              <a:rPr lang="ru-RU" dirty="0" smtClean="0"/>
              <a:t> </a:t>
            </a:r>
            <a:r>
              <a:rPr lang="ru-RU" dirty="0" err="1" smtClean="0"/>
              <a:t>разів</a:t>
            </a:r>
            <a:r>
              <a:rPr lang="ru-RU" dirty="0" smtClean="0"/>
              <a:t> вони </a:t>
            </a:r>
            <a:r>
              <a:rPr lang="ru-RU" dirty="0" err="1" smtClean="0"/>
              <a:t>більше</a:t>
            </a:r>
            <a:r>
              <a:rPr lang="ru-RU" dirty="0" smtClean="0"/>
              <a:t>, і ставиться </a:t>
            </a:r>
            <a:r>
              <a:rPr lang="ru-RU" dirty="0" err="1" smtClean="0"/>
              <a:t>відповідна</a:t>
            </a:r>
            <a:r>
              <a:rPr lang="ru-RU" dirty="0" smtClean="0"/>
              <a:t> </a:t>
            </a:r>
            <a:r>
              <a:rPr lang="ru-RU" dirty="0" err="1" smtClean="0"/>
              <a:t>оцінка</a:t>
            </a:r>
            <a:r>
              <a:rPr lang="ru-RU" dirty="0" smtClean="0"/>
              <a:t> в </a:t>
            </a:r>
            <a:r>
              <a:rPr lang="en-US" dirty="0" smtClean="0"/>
              <a:t>story points.</a:t>
            </a:r>
            <a:endParaRPr lang="ru-RU" dirty="0" smtClean="0"/>
          </a:p>
          <a:p>
            <a:endParaRPr lang="ru-RU" dirty="0" smtClean="0"/>
          </a:p>
          <a:p>
            <a:r>
              <a:rPr lang="ru-RU" dirty="0" err="1" smtClean="0"/>
              <a:t>Вимоги</a:t>
            </a:r>
            <a:r>
              <a:rPr lang="ru-RU" dirty="0" smtClean="0"/>
              <a:t> </a:t>
            </a:r>
            <a:r>
              <a:rPr lang="ru-RU" dirty="0" err="1" smtClean="0"/>
              <a:t>ніколи</a:t>
            </a:r>
            <a:r>
              <a:rPr lang="ru-RU" dirty="0" smtClean="0"/>
              <a:t> не </a:t>
            </a:r>
            <a:r>
              <a:rPr lang="ru-RU" dirty="0" err="1" smtClean="0"/>
              <a:t>перестають</a:t>
            </a:r>
            <a:r>
              <a:rPr lang="ru-RU" dirty="0" smtClean="0"/>
              <a:t> </a:t>
            </a:r>
            <a:r>
              <a:rPr lang="ru-RU" dirty="0" err="1" smtClean="0"/>
              <a:t>змінюватися</a:t>
            </a:r>
            <a:r>
              <a:rPr lang="ru-RU" dirty="0" smtClean="0"/>
              <a:t>. </a:t>
            </a:r>
            <a:r>
              <a:rPr lang="ru-RU" dirty="0" err="1" smtClean="0"/>
              <a:t>Бэклог</a:t>
            </a:r>
            <a:r>
              <a:rPr lang="ru-RU" dirty="0" smtClean="0"/>
              <a:t> продукту - </a:t>
            </a:r>
            <a:r>
              <a:rPr lang="ru-RU" dirty="0" err="1" smtClean="0"/>
              <a:t>це</a:t>
            </a:r>
            <a:r>
              <a:rPr lang="ru-RU" dirty="0" smtClean="0"/>
              <a:t> </a:t>
            </a:r>
            <a:r>
              <a:rPr lang="ru-RU" dirty="0" err="1" smtClean="0"/>
              <a:t>живий</a:t>
            </a:r>
            <a:r>
              <a:rPr lang="ru-RU" dirty="0" smtClean="0"/>
              <a:t> документ.</a:t>
            </a:r>
          </a:p>
          <a:p>
            <a:r>
              <a:rPr lang="ru-RU" dirty="0" err="1" smtClean="0"/>
              <a:t>Зміни</a:t>
            </a:r>
            <a:r>
              <a:rPr lang="ru-RU" dirty="0" smtClean="0"/>
              <a:t> у </a:t>
            </a:r>
            <a:r>
              <a:rPr lang="ru-RU" dirty="0" err="1" smtClean="0"/>
              <a:t>бізнес-вимогах</a:t>
            </a:r>
            <a:r>
              <a:rPr lang="ru-RU" dirty="0" smtClean="0"/>
              <a:t>, </a:t>
            </a:r>
            <a:r>
              <a:rPr lang="ru-RU" dirty="0" err="1" smtClean="0"/>
              <a:t>ринкових</a:t>
            </a:r>
            <a:r>
              <a:rPr lang="ru-RU" dirty="0" smtClean="0"/>
              <a:t> </a:t>
            </a:r>
            <a:r>
              <a:rPr lang="ru-RU" dirty="0" err="1" smtClean="0"/>
              <a:t>умовах</a:t>
            </a:r>
            <a:r>
              <a:rPr lang="ru-RU" dirty="0" smtClean="0"/>
              <a:t>, </a:t>
            </a:r>
            <a:r>
              <a:rPr lang="ru-RU" dirty="0" err="1" smtClean="0"/>
              <a:t>технологіях</a:t>
            </a:r>
            <a:r>
              <a:rPr lang="ru-RU" dirty="0" smtClean="0"/>
              <a:t> і кадровому </a:t>
            </a:r>
            <a:r>
              <a:rPr lang="ru-RU" dirty="0" err="1" smtClean="0"/>
              <a:t>забезпеченні</a:t>
            </a:r>
            <a:r>
              <a:rPr lang="ru-RU" dirty="0" smtClean="0"/>
              <a:t> </a:t>
            </a:r>
            <a:r>
              <a:rPr lang="ru-RU" dirty="0" err="1" smtClean="0"/>
              <a:t>викликають</a:t>
            </a:r>
            <a:r>
              <a:rPr lang="ru-RU" dirty="0" smtClean="0"/>
              <a:t> </a:t>
            </a:r>
            <a:r>
              <a:rPr lang="ru-RU" dirty="0" err="1" smtClean="0"/>
              <a:t>зміни</a:t>
            </a:r>
            <a:r>
              <a:rPr lang="ru-RU" dirty="0" smtClean="0"/>
              <a:t> в </a:t>
            </a:r>
            <a:r>
              <a:rPr lang="en-US" dirty="0" smtClean="0"/>
              <a:t>Product  Backlog</a:t>
            </a:r>
            <a:r>
              <a:rPr lang="ru-RU" dirty="0" smtClean="0"/>
              <a:t>.</a:t>
            </a:r>
          </a:p>
          <a:p>
            <a:r>
              <a:rPr lang="ru-RU" dirty="0" err="1" smtClean="0"/>
              <a:t>Щоб</a:t>
            </a:r>
            <a:r>
              <a:rPr lang="ru-RU" dirty="0" smtClean="0"/>
              <a:t> </a:t>
            </a:r>
            <a:r>
              <a:rPr lang="ru-RU" dirty="0" err="1" smtClean="0"/>
              <a:t>звести</a:t>
            </a:r>
            <a:r>
              <a:rPr lang="ru-RU" dirty="0" smtClean="0"/>
              <a:t> до </a:t>
            </a:r>
            <a:r>
              <a:rPr lang="ru-RU" dirty="0" err="1" smtClean="0"/>
              <a:t>мінімуму</a:t>
            </a:r>
            <a:r>
              <a:rPr lang="ru-RU" dirty="0" smtClean="0"/>
              <a:t> </a:t>
            </a:r>
            <a:r>
              <a:rPr lang="ru-RU" dirty="0" err="1" smtClean="0"/>
              <a:t>переробку</a:t>
            </a:r>
            <a:r>
              <a:rPr lang="ru-RU" dirty="0" smtClean="0"/>
              <a:t>, </a:t>
            </a:r>
            <a:r>
              <a:rPr lang="ru-RU" dirty="0" err="1" smtClean="0"/>
              <a:t>потрібно</a:t>
            </a:r>
            <a:r>
              <a:rPr lang="ru-RU" dirty="0" smtClean="0"/>
              <a:t> </a:t>
            </a:r>
            <a:r>
              <a:rPr lang="ru-RU" dirty="0" err="1" smtClean="0"/>
              <a:t>деталізувати</a:t>
            </a:r>
            <a:r>
              <a:rPr lang="ru-RU" dirty="0" smtClean="0"/>
              <a:t> </a:t>
            </a:r>
            <a:r>
              <a:rPr lang="ru-RU" dirty="0" err="1" smtClean="0"/>
              <a:t>лише</a:t>
            </a:r>
            <a:r>
              <a:rPr lang="ru-RU" dirty="0" smtClean="0"/>
              <a:t> </a:t>
            </a:r>
            <a:r>
              <a:rPr lang="ru-RU" dirty="0" err="1" smtClean="0"/>
              <a:t>елементи</a:t>
            </a:r>
            <a:r>
              <a:rPr lang="ru-RU" dirty="0" smtClean="0"/>
              <a:t> </a:t>
            </a:r>
            <a:r>
              <a:rPr lang="ru-RU" dirty="0" err="1" smtClean="0"/>
              <a:t>найвищого</a:t>
            </a:r>
            <a:r>
              <a:rPr lang="ru-RU" dirty="0" smtClean="0"/>
              <a:t> </a:t>
            </a:r>
            <a:r>
              <a:rPr lang="ru-RU" dirty="0" err="1" smtClean="0"/>
              <a:t>пріоритету</a:t>
            </a:r>
            <a:r>
              <a:rPr lang="ru-RU" dirty="0" smtClean="0"/>
              <a: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35</a:t>
            </a:fld>
            <a:endParaRPr lang="en-US"/>
          </a:p>
        </p:txBody>
      </p:sp>
    </p:spTree>
    <p:extLst>
      <p:ext uri="{BB962C8B-B14F-4D97-AF65-F5344CB8AC3E}">
        <p14:creationId xmlns:p14="http://schemas.microsoft.com/office/powerpoint/2010/main" val="1828054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  </a:t>
            </a:r>
            <a:r>
              <a:rPr lang="ru-RU" dirty="0" err="1" smtClean="0"/>
              <a:t>Графік</a:t>
            </a:r>
            <a:r>
              <a:rPr lang="ru-RU" dirty="0" smtClean="0"/>
              <a:t> </a:t>
            </a:r>
            <a:r>
              <a:rPr lang="en-US" dirty="0" smtClean="0"/>
              <a:t>Release </a:t>
            </a:r>
            <a:r>
              <a:rPr lang="en-US" dirty="0" err="1" smtClean="0"/>
              <a:t>Burndown</a:t>
            </a:r>
            <a:r>
              <a:rPr lang="en-US" dirty="0" smtClean="0"/>
              <a:t> </a:t>
            </a:r>
            <a:r>
              <a:rPr lang="ru-RU" dirty="0" err="1" smtClean="0"/>
              <a:t>записує</a:t>
            </a:r>
            <a:r>
              <a:rPr lang="ru-RU" dirty="0" smtClean="0"/>
              <a:t> суму </a:t>
            </a:r>
            <a:r>
              <a:rPr lang="ru-RU" dirty="0" err="1" smtClean="0"/>
              <a:t>залишкового</a:t>
            </a:r>
            <a:r>
              <a:rPr lang="ru-RU" dirty="0" smtClean="0"/>
              <a:t> </a:t>
            </a:r>
            <a:r>
              <a:rPr lang="en-US" dirty="0" smtClean="0"/>
              <a:t>Product Backlog</a:t>
            </a:r>
            <a:r>
              <a:rPr lang="ru-RU" dirty="0" smtClean="0"/>
              <a:t>, </a:t>
            </a:r>
            <a:r>
              <a:rPr lang="ru-RU" dirty="0" err="1" smtClean="0"/>
              <a:t>що</a:t>
            </a:r>
            <a:r>
              <a:rPr lang="ru-RU" dirty="0" smtClean="0"/>
              <a:t> </a:t>
            </a:r>
            <a:r>
              <a:rPr lang="ru-RU" dirty="0" err="1" smtClean="0"/>
              <a:t>оцінюється</a:t>
            </a:r>
            <a:r>
              <a:rPr lang="ru-RU" dirty="0" smtClean="0"/>
              <a:t> </a:t>
            </a:r>
            <a:r>
              <a:rPr lang="ru-RU" dirty="0" err="1" smtClean="0"/>
              <a:t>протягом</a:t>
            </a:r>
            <a:r>
              <a:rPr lang="ru-RU" dirty="0" smtClean="0"/>
              <a:t> часу. </a:t>
            </a:r>
            <a:r>
              <a:rPr lang="ru-RU" dirty="0" err="1" smtClean="0"/>
              <a:t>Одиницями</a:t>
            </a:r>
            <a:r>
              <a:rPr lang="ru-RU" dirty="0" smtClean="0"/>
              <a:t> часу, як правило, є </a:t>
            </a:r>
            <a:r>
              <a:rPr lang="ru-RU" dirty="0" err="1" smtClean="0"/>
              <a:t>Спринти</a:t>
            </a:r>
            <a:r>
              <a:rPr lang="ru-RU" dirty="0" smtClean="0"/>
              <a:t>.</a:t>
            </a:r>
          </a:p>
          <a:p>
            <a:r>
              <a:rPr lang="ru-RU" dirty="0" smtClean="0"/>
              <a:t>-  </a:t>
            </a:r>
            <a:r>
              <a:rPr lang="ru-RU" dirty="0" err="1" smtClean="0"/>
              <a:t>Оцінки</a:t>
            </a:r>
            <a:r>
              <a:rPr lang="ru-RU" dirty="0" smtClean="0"/>
              <a:t> </a:t>
            </a:r>
            <a:r>
              <a:rPr lang="ru-RU" dirty="0" err="1" smtClean="0"/>
              <a:t>елементів</a:t>
            </a:r>
            <a:r>
              <a:rPr lang="ru-RU" dirty="0" smtClean="0"/>
              <a:t> </a:t>
            </a:r>
            <a:r>
              <a:rPr lang="en-US" dirty="0" smtClean="0"/>
              <a:t>Product Backlog</a:t>
            </a:r>
            <a:r>
              <a:rPr lang="uk-UA" dirty="0" smtClean="0"/>
              <a:t> </a:t>
            </a:r>
            <a:r>
              <a:rPr lang="ru-RU" dirty="0" err="1" smtClean="0"/>
              <a:t>обчислюються</a:t>
            </a:r>
            <a:r>
              <a:rPr lang="ru-RU" dirty="0" smtClean="0"/>
              <a:t> </a:t>
            </a:r>
            <a:r>
              <a:rPr lang="ru-RU" dirty="0" err="1" smtClean="0"/>
              <a:t>спочатку</a:t>
            </a:r>
            <a:r>
              <a:rPr lang="ru-RU" dirty="0" smtClean="0"/>
              <a:t> </a:t>
            </a:r>
            <a:r>
              <a:rPr lang="ru-RU" dirty="0" err="1" smtClean="0"/>
              <a:t>під</a:t>
            </a:r>
            <a:r>
              <a:rPr lang="ru-RU" dirty="0" smtClean="0"/>
              <a:t> час </a:t>
            </a:r>
            <a:r>
              <a:rPr lang="en-US" dirty="0" smtClean="0"/>
              <a:t>Release  Planning</a:t>
            </a:r>
            <a:r>
              <a:rPr lang="ru-RU" dirty="0" smtClean="0"/>
              <a:t>, а </a:t>
            </a:r>
            <a:r>
              <a:rPr lang="ru-RU" dirty="0" err="1" smtClean="0"/>
              <a:t>потім</a:t>
            </a:r>
            <a:r>
              <a:rPr lang="ru-RU" dirty="0" smtClean="0"/>
              <a:t> </a:t>
            </a:r>
            <a:r>
              <a:rPr lang="ru-RU" dirty="0" err="1" smtClean="0"/>
              <a:t>після</a:t>
            </a:r>
            <a:r>
              <a:rPr lang="ru-RU" dirty="0" smtClean="0"/>
              <a:t> </a:t>
            </a:r>
            <a:r>
              <a:rPr lang="ru-RU" dirty="0" err="1" smtClean="0"/>
              <a:t>їх</a:t>
            </a:r>
            <a:r>
              <a:rPr lang="ru-RU" dirty="0" smtClean="0"/>
              <a:t> </a:t>
            </a:r>
            <a:r>
              <a:rPr lang="ru-RU" dirty="0" err="1" smtClean="0"/>
              <a:t>створення</a:t>
            </a:r>
            <a:r>
              <a:rPr lang="ru-RU" dirty="0" smtClean="0"/>
              <a:t>.</a:t>
            </a:r>
          </a:p>
          <a:p>
            <a:r>
              <a:rPr lang="ru-RU" dirty="0" smtClean="0"/>
              <a:t>-  Команда </a:t>
            </a:r>
            <a:r>
              <a:rPr lang="ru-RU" dirty="0" err="1" smtClean="0"/>
              <a:t>відповідає</a:t>
            </a:r>
            <a:r>
              <a:rPr lang="ru-RU" dirty="0" smtClean="0"/>
              <a:t> за </a:t>
            </a:r>
            <a:r>
              <a:rPr lang="ru-RU" dirty="0" err="1" smtClean="0"/>
              <a:t>всі</a:t>
            </a:r>
            <a:r>
              <a:rPr lang="ru-RU" dirty="0" smtClean="0"/>
              <a:t> </a:t>
            </a:r>
            <a:r>
              <a:rPr lang="ru-RU" dirty="0" err="1" smtClean="0"/>
              <a:t>оцінки</a:t>
            </a:r>
            <a:r>
              <a:rPr lang="ru-RU" dirty="0" smtClean="0"/>
              <a:t>. </a:t>
            </a:r>
            <a:r>
              <a:rPr lang="en-US" dirty="0" smtClean="0"/>
              <a:t>Product  Owner </a:t>
            </a:r>
            <a:r>
              <a:rPr lang="ru-RU" dirty="0" err="1" smtClean="0"/>
              <a:t>може</a:t>
            </a:r>
            <a:r>
              <a:rPr lang="ru-RU" dirty="0" smtClean="0"/>
              <a:t> </a:t>
            </a:r>
            <a:r>
              <a:rPr lang="ru-RU" dirty="0" err="1" smtClean="0"/>
              <a:t>впливати</a:t>
            </a:r>
            <a:r>
              <a:rPr lang="ru-RU" dirty="0" smtClean="0"/>
              <a:t> на команду, </a:t>
            </a:r>
            <a:r>
              <a:rPr lang="ru-RU" dirty="0" err="1" smtClean="0"/>
              <a:t>допомагаючи</a:t>
            </a:r>
            <a:r>
              <a:rPr lang="ru-RU" dirty="0" smtClean="0"/>
              <a:t> </a:t>
            </a:r>
            <a:r>
              <a:rPr lang="ru-RU" dirty="0" err="1" smtClean="0"/>
              <a:t>зрозуміти</a:t>
            </a:r>
            <a:r>
              <a:rPr lang="ru-RU" dirty="0" smtClean="0"/>
              <a:t> і </a:t>
            </a:r>
            <a:r>
              <a:rPr lang="ru-RU" dirty="0" err="1" smtClean="0"/>
              <a:t>вибрати</a:t>
            </a:r>
            <a:r>
              <a:rPr lang="ru-RU" dirty="0" smtClean="0"/>
              <a:t> </a:t>
            </a:r>
            <a:r>
              <a:rPr lang="ru-RU" dirty="0" err="1" smtClean="0"/>
              <a:t>компроміси</a:t>
            </a:r>
            <a:r>
              <a:rPr lang="ru-RU" dirty="0" smtClean="0"/>
              <a:t>, але </a:t>
            </a:r>
            <a:r>
              <a:rPr lang="ru-RU" dirty="0" err="1" smtClean="0"/>
              <a:t>остаточна</a:t>
            </a:r>
            <a:r>
              <a:rPr lang="ru-RU" dirty="0" smtClean="0"/>
              <a:t> </a:t>
            </a:r>
            <a:r>
              <a:rPr lang="ru-RU" dirty="0" err="1" smtClean="0"/>
              <a:t>оцінка</a:t>
            </a:r>
            <a:r>
              <a:rPr lang="ru-RU" dirty="0" smtClean="0"/>
              <a:t> </a:t>
            </a:r>
            <a:r>
              <a:rPr lang="ru-RU" dirty="0" err="1" smtClean="0"/>
              <a:t>зроблена</a:t>
            </a:r>
            <a:r>
              <a:rPr lang="ru-RU" dirty="0" smtClean="0"/>
              <a:t> командою.</a:t>
            </a:r>
          </a:p>
          <a:p>
            <a:endParaRPr lang="ru-RU" dirty="0" smtClean="0"/>
          </a:p>
          <a:p>
            <a:r>
              <a:rPr lang="ru-RU" dirty="0" smtClean="0"/>
              <a:t>На </a:t>
            </a:r>
            <a:r>
              <a:rPr lang="ru-RU" dirty="0" err="1" smtClean="0"/>
              <a:t>основі</a:t>
            </a:r>
            <a:r>
              <a:rPr lang="ru-RU" dirty="0" smtClean="0"/>
              <a:t> </a:t>
            </a:r>
            <a:r>
              <a:rPr lang="ru-RU" dirty="0" err="1" smtClean="0"/>
              <a:t>зміни</a:t>
            </a:r>
            <a:r>
              <a:rPr lang="ru-RU" dirty="0" smtClean="0"/>
              <a:t> в </a:t>
            </a:r>
            <a:r>
              <a:rPr lang="ru-RU" dirty="0" err="1" smtClean="0"/>
              <a:t>роботі</a:t>
            </a:r>
            <a:r>
              <a:rPr lang="ru-RU" dirty="0" smtClean="0"/>
              <a:t>, </a:t>
            </a:r>
            <a:r>
              <a:rPr lang="ru-RU" dirty="0" err="1" smtClean="0"/>
              <a:t>що</a:t>
            </a:r>
            <a:r>
              <a:rPr lang="ru-RU" dirty="0" smtClean="0"/>
              <a:t> </a:t>
            </a:r>
            <a:r>
              <a:rPr lang="ru-RU" dirty="0" err="1" smtClean="0"/>
              <a:t>залишилася</a:t>
            </a:r>
            <a:r>
              <a:rPr lang="ru-RU" dirty="0" smtClean="0"/>
              <a:t> до </a:t>
            </a:r>
            <a:r>
              <a:rPr lang="ru-RU" dirty="0" err="1" smtClean="0"/>
              <a:t>виконання</a:t>
            </a:r>
            <a:r>
              <a:rPr lang="ru-RU" dirty="0" smtClean="0"/>
              <a:t>, </a:t>
            </a:r>
            <a:r>
              <a:rPr lang="ru-RU" dirty="0" err="1" smtClean="0"/>
              <a:t>можна</a:t>
            </a:r>
            <a:r>
              <a:rPr lang="ru-RU" dirty="0" smtClean="0"/>
              <a:t> </a:t>
            </a:r>
            <a:r>
              <a:rPr lang="ru-RU" dirty="0" err="1" smtClean="0"/>
              <a:t>зробити</a:t>
            </a:r>
            <a:r>
              <a:rPr lang="ru-RU" dirty="0" smtClean="0"/>
              <a:t> </a:t>
            </a:r>
            <a:r>
              <a:rPr lang="ru-RU" dirty="0" err="1" smtClean="0"/>
              <a:t>лінію</a:t>
            </a:r>
            <a:r>
              <a:rPr lang="ru-RU" dirty="0" smtClean="0"/>
              <a:t> тренда.</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36</a:t>
            </a:fld>
            <a:endParaRPr lang="en-US"/>
          </a:p>
        </p:txBody>
      </p:sp>
    </p:spTree>
    <p:extLst>
      <p:ext uri="{BB962C8B-B14F-4D97-AF65-F5344CB8AC3E}">
        <p14:creationId xmlns:p14="http://schemas.microsoft.com/office/powerpoint/2010/main" val="336616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a:t>
            </a:r>
            <a:r>
              <a:rPr lang="en-US" dirty="0" smtClean="0"/>
              <a:t>The  decomposition  is  enough  so  changes  in progress  can  be  understood  in  the  Daily  Scrum.  One  day  or  less  is  a usual size for a Sprint Backlog item that is being worked on.</a:t>
            </a:r>
          </a:p>
          <a:p>
            <a:endParaRPr lang="en-US" dirty="0" smtClean="0"/>
          </a:p>
          <a:p>
            <a:r>
              <a:rPr lang="en-US" dirty="0" smtClean="0"/>
              <a:t>The  Team  modifies  Sprint  Backlog  throughout  the  Sprint,  as  well  as Sprint  Backlog  emerging  during  the  Sprint.  </a:t>
            </a:r>
          </a:p>
          <a:p>
            <a:r>
              <a:rPr lang="en-US" dirty="0" smtClean="0"/>
              <a:t>As  it  gets  into  individual tasks,  it  may  find  out  that  more  or  fewer  tasks  are  needed,  or  that  a given task will take more or less time than had been expected. </a:t>
            </a:r>
          </a:p>
          <a:p>
            <a:r>
              <a:rPr lang="en-US" dirty="0" smtClean="0"/>
              <a:t>As new work is required, the Team adds it to the Sprint Backlog. </a:t>
            </a:r>
          </a:p>
          <a:p>
            <a:r>
              <a:rPr lang="en-US" dirty="0" smtClean="0"/>
              <a:t>As tasks are worked  on  or  completed,  the  estimated  remaining  work  for  each  task is  updated.  </a:t>
            </a:r>
          </a:p>
          <a:p>
            <a:r>
              <a:rPr lang="en-US" dirty="0" smtClean="0"/>
              <a:t>When  tasks  are  deemed  unnecessary,  they  are  removed. </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37</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38</a:t>
            </a:fld>
            <a:endParaRPr lang="en-US"/>
          </a:p>
        </p:txBody>
      </p:sp>
    </p:spTree>
    <p:extLst>
      <p:ext uri="{BB962C8B-B14F-4D97-AF65-F5344CB8AC3E}">
        <p14:creationId xmlns:p14="http://schemas.microsoft.com/office/powerpoint/2010/main" val="2482975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Sprint  Backlog  </a:t>
            </a:r>
            <a:r>
              <a:rPr lang="en-US" dirty="0" err="1" smtClean="0"/>
              <a:t>Burndown</a:t>
            </a:r>
            <a:r>
              <a:rPr lang="en-US" dirty="0" smtClean="0"/>
              <a:t>  is  a  graph  of  the  amount  of  Sprint  Backlog work remaining in a Sprint across time  in  the  Sprint.  </a:t>
            </a:r>
          </a:p>
          <a:p>
            <a:r>
              <a:rPr lang="en-US" dirty="0" smtClean="0"/>
              <a:t>To  create this graph,  determine  how  much work  remains  by  summing  the backlog  estimates  every  day  of the  Sprint.  The  amount  of  work remaining for a Sprint is the sum of  the  work  remaining  for  all  of </a:t>
            </a:r>
          </a:p>
          <a:p>
            <a:r>
              <a:rPr lang="en-US" dirty="0" smtClean="0"/>
              <a:t>Sprint  Backlog.  Keep  track  of these sums by day and use them to  create  a  graph  that  shows  the  work  remaining  over  time.  By drawing a line through the points on the graph, the Team can manage </a:t>
            </a:r>
          </a:p>
          <a:p>
            <a:r>
              <a:rPr lang="en-US" dirty="0" smtClean="0"/>
              <a:t>its  progress  in  completing  a  Sprint’s  work.  Duration  is  not  considered in Scrum. Work remaining and date are the only variables of interest. One  of  Scrum's  rules  pertains  to  the  purpose  of  each  Sprint,  which  is </a:t>
            </a:r>
          </a:p>
          <a:p>
            <a:r>
              <a:rPr lang="en-US" dirty="0" smtClean="0"/>
              <a:t>to deliver increments of potentially shippable functionality that adheres to a working definition of “done.”</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39</a:t>
            </a:fld>
            <a:endParaRPr lang="en-US"/>
          </a:p>
        </p:txBody>
      </p:sp>
    </p:spTree>
    <p:extLst>
      <p:ext uri="{BB962C8B-B14F-4D97-AF65-F5344CB8AC3E}">
        <p14:creationId xmlns:p14="http://schemas.microsoft.com/office/powerpoint/2010/main" val="2562875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ClrTx/>
            </a:pPr>
            <a:r>
              <a:rPr lang="en-US" sz="2000" b="1" dirty="0" smtClean="0">
                <a:solidFill>
                  <a:schemeClr val="tx1"/>
                </a:solidFill>
              </a:rPr>
              <a:t>User Stories</a:t>
            </a:r>
            <a:r>
              <a:rPr lang="en-US" sz="2000" dirty="0" smtClean="0">
                <a:solidFill>
                  <a:schemeClr val="tx1"/>
                </a:solidFill>
              </a:rPr>
              <a:t> are short, clear description of the functionality that will be valuable for the customer or user of the product</a:t>
            </a:r>
          </a:p>
          <a:p>
            <a:pPr>
              <a:lnSpc>
                <a:spcPct val="150000"/>
              </a:lnSpc>
              <a:buClrTx/>
              <a:defRPr/>
            </a:pPr>
            <a:r>
              <a:rPr lang="en-US" sz="2000" dirty="0" smtClean="0">
                <a:solidFill>
                  <a:schemeClr val="tx1"/>
                </a:solidFill>
              </a:rPr>
              <a:t>User story include </a:t>
            </a:r>
            <a:r>
              <a:rPr lang="en-US" sz="2000" b="1" dirty="0" smtClean="0">
                <a:solidFill>
                  <a:schemeClr val="tx1"/>
                </a:solidFill>
              </a:rPr>
              <a:t>Acceptance Criteria</a:t>
            </a:r>
          </a:p>
          <a:p>
            <a:pPr>
              <a:lnSpc>
                <a:spcPct val="150000"/>
              </a:lnSpc>
              <a:buClrTx/>
              <a:defRPr/>
            </a:pPr>
            <a:r>
              <a:rPr lang="en-US" sz="2000" b="1" dirty="0" smtClean="0">
                <a:solidFill>
                  <a:schemeClr val="tx1"/>
                </a:solidFill>
              </a:rPr>
              <a:t>Benefits of User Stories:</a:t>
            </a:r>
          </a:p>
          <a:p>
            <a:pPr lvl="1">
              <a:lnSpc>
                <a:spcPct val="150000"/>
              </a:lnSpc>
              <a:buClrTx/>
              <a:buFont typeface="Wingdings" pitchFamily="2" charset="2"/>
              <a:buChar char="§"/>
              <a:defRPr/>
            </a:pPr>
            <a:r>
              <a:rPr lang="en-US" sz="2000" dirty="0" smtClean="0">
                <a:solidFill>
                  <a:schemeClr val="tx1"/>
                </a:solidFill>
              </a:rPr>
              <a:t>Stories shift focus from writing to talking</a:t>
            </a:r>
          </a:p>
          <a:p>
            <a:pPr lvl="1">
              <a:lnSpc>
                <a:spcPct val="150000"/>
              </a:lnSpc>
              <a:buClrTx/>
              <a:buFont typeface="Wingdings" pitchFamily="2" charset="2"/>
              <a:buChar char="§"/>
              <a:defRPr/>
            </a:pPr>
            <a:r>
              <a:rPr lang="en-US" sz="2000" dirty="0" smtClean="0">
                <a:solidFill>
                  <a:schemeClr val="tx1"/>
                </a:solidFill>
              </a:rPr>
              <a:t>Stories are understandable by users and developers</a:t>
            </a:r>
          </a:p>
          <a:p>
            <a:pPr lvl="1">
              <a:lnSpc>
                <a:spcPct val="150000"/>
              </a:lnSpc>
              <a:buClrTx/>
              <a:buFont typeface="Wingdings" pitchFamily="2" charset="2"/>
              <a:buChar char="§"/>
              <a:defRPr/>
            </a:pPr>
            <a:r>
              <a:rPr lang="en-US" sz="2000" dirty="0" smtClean="0">
                <a:solidFill>
                  <a:schemeClr val="tx1"/>
                </a:solidFill>
              </a:rPr>
              <a:t>Stories support iterative development</a:t>
            </a:r>
          </a:p>
          <a:p>
            <a:pPr lvl="1">
              <a:lnSpc>
                <a:spcPct val="150000"/>
              </a:lnSpc>
              <a:buClrTx/>
              <a:buFont typeface="Wingdings" pitchFamily="2" charset="2"/>
              <a:buChar char="§"/>
              <a:defRPr/>
            </a:pPr>
            <a:r>
              <a:rPr lang="en-US" sz="2000" dirty="0" smtClean="0">
                <a:solidFill>
                  <a:schemeClr val="tx1"/>
                </a:solidFill>
              </a:rPr>
              <a:t>Stories are the right size for planning</a:t>
            </a:r>
          </a:p>
          <a:p>
            <a:endParaRPr lang="en-US" dirty="0" smtClean="0"/>
          </a:p>
          <a:p>
            <a:pPr>
              <a:lnSpc>
                <a:spcPct val="150000"/>
              </a:lnSpc>
              <a:buNone/>
            </a:pPr>
            <a:r>
              <a:rPr lang="en-US" sz="1800" b="1" dirty="0" smtClean="0"/>
              <a:t>Characteristics:</a:t>
            </a:r>
          </a:p>
          <a:p>
            <a:pPr lvl="1">
              <a:lnSpc>
                <a:spcPct val="150000"/>
              </a:lnSpc>
              <a:buFont typeface="Wingdings" pitchFamily="2" charset="2"/>
              <a:buChar char="§"/>
            </a:pPr>
            <a:r>
              <a:rPr lang="en-US" sz="1800" dirty="0" smtClean="0"/>
              <a:t>Independent</a:t>
            </a:r>
          </a:p>
          <a:p>
            <a:pPr lvl="1">
              <a:lnSpc>
                <a:spcPct val="150000"/>
              </a:lnSpc>
              <a:buFont typeface="Wingdings" pitchFamily="2" charset="2"/>
              <a:buChar char="§"/>
            </a:pPr>
            <a:r>
              <a:rPr lang="uk-UA" sz="1800" dirty="0" err="1" smtClean="0"/>
              <a:t>Negotiable</a:t>
            </a:r>
            <a:r>
              <a:rPr lang="uk-UA" sz="1800" dirty="0" smtClean="0"/>
              <a:t> (Обговорення)</a:t>
            </a:r>
            <a:endParaRPr lang="en-US" sz="1800" dirty="0" smtClean="0"/>
          </a:p>
          <a:p>
            <a:pPr lvl="1">
              <a:lnSpc>
                <a:spcPct val="150000"/>
              </a:lnSpc>
              <a:buFont typeface="Wingdings" pitchFamily="2" charset="2"/>
              <a:buChar char="§"/>
            </a:pPr>
            <a:r>
              <a:rPr lang="uk-UA" sz="1800" dirty="0" err="1" smtClean="0"/>
              <a:t>Valuable</a:t>
            </a:r>
            <a:endParaRPr lang="en-US" sz="1800" dirty="0" smtClean="0"/>
          </a:p>
          <a:p>
            <a:pPr lvl="1">
              <a:lnSpc>
                <a:spcPct val="150000"/>
              </a:lnSpc>
              <a:buFont typeface="Wingdings" pitchFamily="2" charset="2"/>
              <a:buChar char="§"/>
            </a:pPr>
            <a:r>
              <a:rPr lang="uk-UA" sz="1800" dirty="0" err="1" smtClean="0"/>
              <a:t>Estimatable</a:t>
            </a:r>
            <a:endParaRPr lang="en-US" sz="1800" dirty="0" smtClean="0"/>
          </a:p>
          <a:p>
            <a:pPr lvl="1">
              <a:lnSpc>
                <a:spcPct val="150000"/>
              </a:lnSpc>
              <a:buFont typeface="Wingdings" pitchFamily="2" charset="2"/>
              <a:buChar char="§"/>
            </a:pPr>
            <a:r>
              <a:rPr lang="uk-UA" sz="1800" dirty="0" err="1" smtClean="0"/>
              <a:t>Small</a:t>
            </a:r>
            <a:endParaRPr lang="en-US" sz="1800" dirty="0" smtClean="0"/>
          </a:p>
          <a:p>
            <a:pPr lvl="1">
              <a:lnSpc>
                <a:spcPct val="150000"/>
              </a:lnSpc>
              <a:buFont typeface="Wingdings" pitchFamily="2" charset="2"/>
              <a:buChar char="§"/>
            </a:pPr>
            <a:r>
              <a:rPr lang="uk-UA" sz="1800" dirty="0" err="1" smtClean="0"/>
              <a:t>Testable</a:t>
            </a:r>
            <a:endParaRPr lang="uk-UA" sz="1800" dirty="0" smtClean="0"/>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40</a:t>
            </a:fld>
            <a:endParaRPr lang="en-US"/>
          </a:p>
        </p:txBody>
      </p:sp>
    </p:spTree>
    <p:extLst>
      <p:ext uri="{BB962C8B-B14F-4D97-AF65-F5344CB8AC3E}">
        <p14:creationId xmlns:p14="http://schemas.microsoft.com/office/powerpoint/2010/main" val="3701363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  requires  Teams  to  build  an  increment  of  product  functionality every Sprint. This increment must be potentially shippable, for Product Owner may choose to  immediately implement the functionality. </a:t>
            </a:r>
          </a:p>
          <a:p>
            <a:r>
              <a:rPr lang="en-US" dirty="0" smtClean="0"/>
              <a:t>To do so, the increment must be a complete slice of the product. It must be “done.” Each increment should be additive to all  prior  increments and thoroughly tested, ensuring that all increments work together.</a:t>
            </a:r>
          </a:p>
          <a:p>
            <a:endParaRPr lang="en-US" dirty="0" smtClean="0"/>
          </a:p>
          <a:p>
            <a:r>
              <a:rPr lang="en-US" u="sng" dirty="0" smtClean="0"/>
              <a:t>When  someone  describes  something  as  done,  everyone must understand what done means</a:t>
            </a:r>
            <a:r>
              <a:rPr lang="en-US" dirty="0" smtClean="0"/>
              <a:t>.</a:t>
            </a:r>
          </a:p>
          <a:p>
            <a:endParaRPr lang="en-US" dirty="0" smtClean="0"/>
          </a:p>
          <a:p>
            <a:r>
              <a:rPr lang="en-US" u="none" dirty="0" smtClean="0"/>
              <a:t>Done  defines  what  the  Team  means  when  it  commits  to  “doing”  a Product  Backlog  item  in  a  Sprint. </a:t>
            </a:r>
          </a:p>
          <a:p>
            <a:r>
              <a:rPr lang="en-US" u="none" dirty="0" smtClean="0"/>
              <a:t> Some  products  do  not  contain documentation,  so  the  definition  of  “done”  does  not  include documentation.  </a:t>
            </a:r>
          </a:p>
          <a:p>
            <a:r>
              <a:rPr lang="en-US" u="none" dirty="0" smtClean="0"/>
              <a:t>A  completely  “done”  increment  includes  all  of  the analysis, design, refactoring, programming, documentation and testing for  the  increment  and  all  Product  Backlog  items  in  the  increment. </a:t>
            </a:r>
          </a:p>
          <a:p>
            <a:r>
              <a:rPr lang="en-US" u="none" dirty="0" smtClean="0"/>
              <a:t>Testing includes unit, system, user, and regression testing, as well as non-functional  tests  such  as performance,  stability,  security, and  integration.  </a:t>
            </a:r>
          </a:p>
          <a:p>
            <a:r>
              <a:rPr lang="en-US" u="none" dirty="0" smtClean="0"/>
              <a:t>Done  includes any  internationalization.  </a:t>
            </a:r>
          </a:p>
          <a:p>
            <a:endParaRPr lang="en-US" u="none" dirty="0" smtClean="0"/>
          </a:p>
          <a:p>
            <a:r>
              <a:rPr lang="en-US" u="none" dirty="0" smtClean="0"/>
              <a:t>Some Teams  aren’t  yet  able  to  include everything  required  for implementation in their definition of  done.  This  must  be  clear  to the  Product  Owner.  This remaining  work  will  have  to  be done  before  the  product  can  be implemented and used.</a:t>
            </a:r>
            <a:endParaRPr lang="en-US" u="none"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41</a:t>
            </a:fld>
            <a:endParaRPr lang="en-US"/>
          </a:p>
        </p:txBody>
      </p:sp>
    </p:spTree>
    <p:extLst>
      <p:ext uri="{BB962C8B-B14F-4D97-AF65-F5344CB8AC3E}">
        <p14:creationId xmlns:p14="http://schemas.microsoft.com/office/powerpoint/2010/main" val="3567121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effort </a:t>
            </a:r>
            <a:r>
              <a:rPr lang="uk-UA" dirty="0" smtClean="0"/>
              <a:t>- </a:t>
            </a:r>
            <a:r>
              <a:rPr lang="uk-UA" dirty="0" err="1" smtClean="0"/>
              <a:t>трудозатрати</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42</a:t>
            </a:fld>
            <a:endParaRPr lang="en-US"/>
          </a:p>
        </p:txBody>
      </p:sp>
    </p:spTree>
    <p:extLst>
      <p:ext uri="{BB962C8B-B14F-4D97-AF65-F5344CB8AC3E}">
        <p14:creationId xmlns:p14="http://schemas.microsoft.com/office/powerpoint/2010/main" val="3806897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43</a:t>
            </a:fld>
            <a:endParaRPr lang="en-US"/>
          </a:p>
        </p:txBody>
      </p:sp>
    </p:spTree>
    <p:extLst>
      <p:ext uri="{BB962C8B-B14F-4D97-AF65-F5344CB8AC3E}">
        <p14:creationId xmlns:p14="http://schemas.microsoft.com/office/powerpoint/2010/main" val="421442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В 2001р. провідні</a:t>
            </a:r>
            <a:r>
              <a:rPr lang="uk-UA" baseline="0" dirty="0" smtClean="0"/>
              <a:t> американські проектні менеджери із розробки ПЗ зібралися разом для обміну </a:t>
            </a:r>
            <a:r>
              <a:rPr lang="uk-UA" baseline="0" dirty="0" smtClean="0"/>
              <a:t>досвідом </a:t>
            </a:r>
            <a:r>
              <a:rPr lang="uk-UA" baseline="0" dirty="0" smtClean="0"/>
              <a:t>і вироблення спільної стратегії розвитку галузі. З</a:t>
            </a:r>
            <a:r>
              <a:rPr lang="en-US" baseline="0" dirty="0" smtClean="0"/>
              <a:t>’</a:t>
            </a:r>
            <a:r>
              <a:rPr lang="uk-UA" baseline="0" dirty="0" smtClean="0"/>
              <a:t>ясувалося, що в різних компаній є спільні підходи, які були проаналізовані і були виражені у вигляді </a:t>
            </a:r>
            <a:r>
              <a:rPr lang="en-US" dirty="0" smtClean="0"/>
              <a:t>Agile </a:t>
            </a:r>
            <a:r>
              <a:rPr lang="uk-UA" dirty="0" smtClean="0"/>
              <a:t>– </a:t>
            </a:r>
            <a:r>
              <a:rPr lang="uk-UA" dirty="0" err="1" smtClean="0"/>
              <a:t>маніфеста</a:t>
            </a:r>
            <a:r>
              <a:rPr lang="uk-UA" dirty="0" smtClean="0"/>
              <a:t>.</a:t>
            </a:r>
          </a:p>
          <a:p>
            <a:r>
              <a:rPr lang="uk-UA" baseline="0" dirty="0" smtClean="0"/>
              <a:t>   - Слідування плану – нерідко плани можуть змінюватися (треба швидше </a:t>
            </a:r>
            <a:r>
              <a:rPr lang="uk-UA" baseline="0" dirty="0" err="1" smtClean="0"/>
              <a:t>зарелізити</a:t>
            </a:r>
            <a:r>
              <a:rPr lang="uk-UA" baseline="0" dirty="0" smtClean="0"/>
              <a:t> продукт).</a:t>
            </a:r>
            <a:endParaRPr lang="en-US" dirty="0" smtClean="0"/>
          </a:p>
          <a:p>
            <a:pPr lvl="1"/>
            <a:r>
              <a:rPr lang="en-US" dirty="0" smtClean="0"/>
              <a:t>http://agilemanifesto.org/iso/uk/manifesto.html</a:t>
            </a:r>
          </a:p>
          <a:p>
            <a:r>
              <a:rPr lang="en-US" dirty="0" smtClean="0"/>
              <a:t>https://uk.wikipedia.org/wiki/%D0%93%D0%BD%D1%83%D1%87%D0%BA%D0%B0_%D1%80%D0%BE%D0%B7%D1%80%D0%BE%D0%B1%D0%BA%D0%B0_%D0%BF%D1%80%D0%BE%D0%B3%D1%80%D0%B0%D0%BC%D0%BD%D0%BE%D0%B3%D0%BE_%D0%B7%D0%B0%D0%B1%D0%B5%D0%B7%D0%BF%D0%B5%D1%87%D0%B5%D0%BD%D0%BD%D1%8F</a:t>
            </a:r>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a:t>
            </a:fld>
            <a:endParaRPr lang="en-US"/>
          </a:p>
        </p:txBody>
      </p:sp>
    </p:spTree>
    <p:extLst>
      <p:ext uri="{BB962C8B-B14F-4D97-AF65-F5344CB8AC3E}">
        <p14:creationId xmlns:p14="http://schemas.microsoft.com/office/powerpoint/2010/main" val="1485264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References:</a:t>
            </a:r>
          </a:p>
          <a:p>
            <a:r>
              <a:rPr lang="en-US" dirty="0" smtClean="0"/>
              <a:t>http://en.wikipedia.org/wiki/Planning_poker</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44</a:t>
            </a:fld>
            <a:endParaRPr lang="en-US"/>
          </a:p>
        </p:txBody>
      </p:sp>
    </p:spTree>
    <p:extLst>
      <p:ext uri="{BB962C8B-B14F-4D97-AF65-F5344CB8AC3E}">
        <p14:creationId xmlns:p14="http://schemas.microsoft.com/office/powerpoint/2010/main" val="1633182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46</a:t>
            </a:fld>
            <a:endParaRPr lang="en-US"/>
          </a:p>
        </p:txBody>
      </p:sp>
    </p:spTree>
    <p:extLst>
      <p:ext uri="{BB962C8B-B14F-4D97-AF65-F5344CB8AC3E}">
        <p14:creationId xmlns:p14="http://schemas.microsoft.com/office/powerpoint/2010/main" val="3302198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47</a:t>
            </a:fld>
            <a:endParaRPr lang="en-US"/>
          </a:p>
        </p:txBody>
      </p:sp>
    </p:spTree>
    <p:extLst>
      <p:ext uri="{BB962C8B-B14F-4D97-AF65-F5344CB8AC3E}">
        <p14:creationId xmlns:p14="http://schemas.microsoft.com/office/powerpoint/2010/main" val="1651489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48</a:t>
            </a:fld>
            <a:endParaRPr lang="en-US"/>
          </a:p>
        </p:txBody>
      </p:sp>
    </p:spTree>
    <p:extLst>
      <p:ext uri="{BB962C8B-B14F-4D97-AF65-F5344CB8AC3E}">
        <p14:creationId xmlns:p14="http://schemas.microsoft.com/office/powerpoint/2010/main" val="2025534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49</a:t>
            </a:fld>
            <a:endParaRPr lang="en-US"/>
          </a:p>
        </p:txBody>
      </p:sp>
    </p:spTree>
    <p:extLst>
      <p:ext uri="{BB962C8B-B14F-4D97-AF65-F5344CB8AC3E}">
        <p14:creationId xmlns:p14="http://schemas.microsoft.com/office/powerpoint/2010/main" val="4183637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50</a:t>
            </a:fld>
            <a:endParaRPr lang="en-US"/>
          </a:p>
        </p:txBody>
      </p:sp>
    </p:spTree>
    <p:extLst>
      <p:ext uri="{BB962C8B-B14F-4D97-AF65-F5344CB8AC3E}">
        <p14:creationId xmlns:p14="http://schemas.microsoft.com/office/powerpoint/2010/main" val="1402474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52</a:t>
            </a:fld>
            <a:endParaRPr lang="en-US"/>
          </a:p>
        </p:txBody>
      </p:sp>
    </p:spTree>
    <p:extLst>
      <p:ext uri="{BB962C8B-B14F-4D97-AF65-F5344CB8AC3E}">
        <p14:creationId xmlns:p14="http://schemas.microsoft.com/office/powerpoint/2010/main" val="2424969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Ви </a:t>
            </a:r>
            <a:r>
              <a:rPr lang="ru-RU" dirty="0" err="1" smtClean="0"/>
              <a:t>ніколи</a:t>
            </a:r>
            <a:r>
              <a:rPr lang="ru-RU" dirty="0" smtClean="0"/>
              <a:t> не </a:t>
            </a:r>
            <a:r>
              <a:rPr lang="ru-RU" dirty="0" err="1" smtClean="0"/>
              <a:t>виконаєте</a:t>
            </a:r>
            <a:r>
              <a:rPr lang="ru-RU" dirty="0" smtClean="0"/>
              <a:t> </a:t>
            </a:r>
            <a:r>
              <a:rPr lang="ru-RU" dirty="0" err="1" smtClean="0"/>
              <a:t>аналіз</a:t>
            </a:r>
            <a:r>
              <a:rPr lang="ru-RU" dirty="0" smtClean="0"/>
              <a:t>, </a:t>
            </a:r>
            <a:r>
              <a:rPr lang="ru-RU" dirty="0" err="1" smtClean="0"/>
              <a:t>проектування</a:t>
            </a:r>
            <a:r>
              <a:rPr lang="ru-RU" dirty="0" smtClean="0"/>
              <a:t>, </a:t>
            </a:r>
            <a:r>
              <a:rPr lang="ru-RU" dirty="0" err="1" smtClean="0"/>
              <a:t>кодування</a:t>
            </a:r>
            <a:r>
              <a:rPr lang="ru-RU" dirty="0" smtClean="0"/>
              <a:t> і </a:t>
            </a:r>
            <a:r>
              <a:rPr lang="ru-RU" dirty="0" err="1" smtClean="0"/>
              <a:t>тестування</a:t>
            </a:r>
            <a:r>
              <a:rPr lang="ru-RU" dirty="0" smtClean="0"/>
              <a:t> </a:t>
            </a:r>
            <a:r>
              <a:rPr lang="en-US" dirty="0" smtClean="0"/>
              <a:t>Agile </a:t>
            </a:r>
            <a:r>
              <a:rPr lang="ru-RU" dirty="0" smtClean="0"/>
              <a:t>проекту. </a:t>
            </a:r>
            <a:r>
              <a:rPr lang="ru-RU" dirty="0" err="1" smtClean="0"/>
              <a:t>Поки</a:t>
            </a:r>
            <a:r>
              <a:rPr lang="ru-RU" dirty="0" smtClean="0"/>
              <a:t> є </a:t>
            </a:r>
            <a:r>
              <a:rPr lang="ru-RU" dirty="0" err="1" smtClean="0"/>
              <a:t>функції</a:t>
            </a:r>
            <a:r>
              <a:rPr lang="ru-RU" dirty="0" smtClean="0"/>
              <a:t>, </a:t>
            </a:r>
            <a:r>
              <a:rPr lang="ru-RU" dirty="0" err="1" smtClean="0"/>
              <a:t>які</a:t>
            </a:r>
            <a:r>
              <a:rPr lang="ru-RU" dirty="0" smtClean="0"/>
              <a:t> </a:t>
            </a:r>
            <a:r>
              <a:rPr lang="ru-RU" dirty="0" err="1" smtClean="0"/>
              <a:t>потрібно</a:t>
            </a:r>
            <a:r>
              <a:rPr lang="ru-RU" dirty="0" smtClean="0"/>
              <a:t> </a:t>
            </a:r>
            <a:r>
              <a:rPr lang="ru-RU" dirty="0" err="1" smtClean="0"/>
              <a:t>створити</a:t>
            </a:r>
            <a:r>
              <a:rPr lang="ru-RU" dirty="0" smtClean="0"/>
              <a:t>, і </a:t>
            </a:r>
            <a:r>
              <a:rPr lang="ru-RU" dirty="0" err="1" smtClean="0"/>
              <a:t>засоби</a:t>
            </a:r>
            <a:r>
              <a:rPr lang="ru-RU" dirty="0" smtClean="0"/>
              <a:t> для </a:t>
            </a:r>
            <a:r>
              <a:rPr lang="ru-RU" dirty="0" err="1" smtClean="0"/>
              <a:t>їх</a:t>
            </a:r>
            <a:r>
              <a:rPr lang="ru-RU" dirty="0" smtClean="0"/>
              <a:t> </a:t>
            </a:r>
            <a:r>
              <a:rPr lang="ru-RU" dirty="0" err="1" smtClean="0"/>
              <a:t>реалізації</a:t>
            </a:r>
            <a:r>
              <a:rPr lang="ru-RU" dirty="0" smtClean="0"/>
              <a:t>, </a:t>
            </a:r>
            <a:r>
              <a:rPr lang="ru-RU" dirty="0" err="1" smtClean="0"/>
              <a:t>ці</a:t>
            </a:r>
            <a:r>
              <a:rPr lang="ru-RU" dirty="0" smtClean="0"/>
              <a:t> </a:t>
            </a:r>
            <a:r>
              <a:rPr lang="ru-RU" dirty="0" err="1" smtClean="0"/>
              <a:t>дії</a:t>
            </a:r>
            <a:r>
              <a:rPr lang="ru-RU" dirty="0" smtClean="0"/>
              <a:t> </a:t>
            </a:r>
            <a:r>
              <a:rPr lang="ru-RU" dirty="0" err="1" smtClean="0"/>
              <a:t>будуть</a:t>
            </a:r>
            <a:r>
              <a:rPr lang="ru-RU" dirty="0" smtClean="0"/>
              <a:t> </a:t>
            </a:r>
            <a:r>
              <a:rPr lang="ru-RU" dirty="0" err="1" smtClean="0"/>
              <a:t>продовжуватися</a:t>
            </a:r>
            <a:r>
              <a:rPr lang="ru-RU" dirty="0" smtClean="0"/>
              <a:t> </a:t>
            </a:r>
            <a:r>
              <a:rPr lang="ru-RU" dirty="0" err="1" smtClean="0"/>
              <a:t>протягом</a:t>
            </a:r>
            <a:r>
              <a:rPr lang="ru-RU" dirty="0" smtClean="0"/>
              <a:t> </a:t>
            </a:r>
            <a:r>
              <a:rPr lang="ru-RU" dirty="0" err="1" smtClean="0"/>
              <a:t>усього</a:t>
            </a:r>
            <a:r>
              <a:rPr lang="ru-RU" dirty="0" smtClean="0"/>
              <a:t> проекту.</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8</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smtClean="0"/>
              <a:t>Це</a:t>
            </a:r>
            <a:r>
              <a:rPr lang="ru-RU" dirty="0" smtClean="0"/>
              <a:t> </a:t>
            </a:r>
            <a:r>
              <a:rPr lang="ru-RU" dirty="0" err="1" smtClean="0"/>
              <a:t>означає</a:t>
            </a:r>
            <a:r>
              <a:rPr lang="ru-RU" dirty="0" smtClean="0"/>
              <a:t> </a:t>
            </a:r>
            <a:r>
              <a:rPr lang="ru-RU" dirty="0" err="1" smtClean="0"/>
              <a:t>розвиток</a:t>
            </a:r>
            <a:r>
              <a:rPr lang="ru-RU" dirty="0" smtClean="0"/>
              <a:t> </a:t>
            </a:r>
            <a:r>
              <a:rPr lang="ru-RU" dirty="0" err="1" smtClean="0"/>
              <a:t>архітектури</a:t>
            </a:r>
            <a:r>
              <a:rPr lang="ru-RU" dirty="0" smtClean="0"/>
              <a:t>, </a:t>
            </a:r>
            <a:r>
              <a:rPr lang="ru-RU" dirty="0" err="1" smtClean="0"/>
              <a:t>прийняття</a:t>
            </a:r>
            <a:r>
              <a:rPr lang="ru-RU" dirty="0" smtClean="0"/>
              <a:t> того, </a:t>
            </a:r>
            <a:r>
              <a:rPr lang="ru-RU" dirty="0" err="1" smtClean="0"/>
              <a:t>що</a:t>
            </a:r>
            <a:r>
              <a:rPr lang="ru-RU" dirty="0" smtClean="0"/>
              <a:t> </a:t>
            </a:r>
            <a:r>
              <a:rPr lang="ru-RU" dirty="0" err="1" smtClean="0"/>
              <a:t>ваші</a:t>
            </a:r>
            <a:r>
              <a:rPr lang="ru-RU" dirty="0" smtClean="0"/>
              <a:t> </a:t>
            </a:r>
            <a:r>
              <a:rPr lang="ru-RU" dirty="0" err="1" smtClean="0"/>
              <a:t>вимоги</a:t>
            </a:r>
            <a:r>
              <a:rPr lang="ru-RU" dirty="0" smtClean="0"/>
              <a:t> </a:t>
            </a:r>
            <a:r>
              <a:rPr lang="ru-RU" dirty="0" err="1" smtClean="0"/>
              <a:t>будуть</a:t>
            </a:r>
            <a:r>
              <a:rPr lang="ru-RU" dirty="0" smtClean="0"/>
              <a:t> </a:t>
            </a:r>
            <a:r>
              <a:rPr lang="ru-RU" dirty="0" err="1" smtClean="0"/>
              <a:t>змінюватися</a:t>
            </a:r>
            <a:r>
              <a:rPr lang="ru-RU" dirty="0" smtClean="0"/>
              <a:t>, і </a:t>
            </a:r>
            <a:r>
              <a:rPr lang="ru-RU" dirty="0" err="1" smtClean="0"/>
              <a:t>постійне</a:t>
            </a:r>
            <a:r>
              <a:rPr lang="ru-RU" dirty="0" smtClean="0"/>
              <a:t> </a:t>
            </a:r>
            <a:r>
              <a:rPr lang="ru-RU" dirty="0" err="1" smtClean="0"/>
              <a:t>вдосконалення</a:t>
            </a:r>
            <a:r>
              <a:rPr lang="ru-RU" dirty="0" smtClean="0"/>
              <a:t> і настройка </a:t>
            </a:r>
            <a:r>
              <a:rPr lang="ru-RU" dirty="0" err="1" smtClean="0"/>
              <a:t>вашого</a:t>
            </a:r>
            <a:r>
              <a:rPr lang="ru-RU" dirty="0" smtClean="0"/>
              <a:t> продукту в </a:t>
            </a:r>
            <a:r>
              <a:rPr lang="ru-RU" dirty="0" err="1" smtClean="0"/>
              <a:t>міру</a:t>
            </a:r>
            <a:r>
              <a:rPr lang="ru-RU" dirty="0" smtClean="0"/>
              <a:t> </a:t>
            </a:r>
            <a:r>
              <a:rPr lang="ru-RU" dirty="0" err="1" smtClean="0"/>
              <a:t>просування</a:t>
            </a:r>
            <a:r>
              <a:rPr lang="ru-RU" dirty="0" smtClean="0"/>
              <a: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9</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smtClean="0"/>
              <a:t>Швидкість</a:t>
            </a:r>
            <a:r>
              <a:rPr lang="ru-RU" dirty="0" smtClean="0"/>
              <a:t>, з </a:t>
            </a:r>
            <a:r>
              <a:rPr lang="ru-RU" dirty="0" err="1" smtClean="0"/>
              <a:t>якою</a:t>
            </a:r>
            <a:r>
              <a:rPr lang="ru-RU" dirty="0" smtClean="0"/>
              <a:t> </a:t>
            </a:r>
            <a:r>
              <a:rPr lang="ru-RU" dirty="0" err="1" smtClean="0"/>
              <a:t>команди</a:t>
            </a:r>
            <a:r>
              <a:rPr lang="ru-RU" dirty="0" smtClean="0"/>
              <a:t> </a:t>
            </a:r>
            <a:r>
              <a:rPr lang="ru-RU" dirty="0" err="1" smtClean="0"/>
              <a:t>можуть</a:t>
            </a:r>
            <a:r>
              <a:rPr lang="ru-RU" dirty="0" smtClean="0"/>
              <a:t> </a:t>
            </a:r>
            <a:r>
              <a:rPr lang="ru-RU" dirty="0" err="1" smtClean="0"/>
              <a:t>перетворити</a:t>
            </a:r>
            <a:r>
              <a:rPr lang="ru-RU" dirty="0" smtClean="0"/>
              <a:t> </a:t>
            </a:r>
            <a:r>
              <a:rPr lang="ru-RU" dirty="0" err="1" smtClean="0"/>
              <a:t>побажання</a:t>
            </a:r>
            <a:r>
              <a:rPr lang="ru-RU" dirty="0" smtClean="0"/>
              <a:t> </a:t>
            </a:r>
            <a:r>
              <a:rPr lang="ru-RU" dirty="0" err="1" smtClean="0"/>
              <a:t>своїх</a:t>
            </a:r>
            <a:r>
              <a:rPr lang="ru-RU" dirty="0" smtClean="0"/>
              <a:t> </a:t>
            </a:r>
            <a:r>
              <a:rPr lang="ru-RU" dirty="0" err="1" smtClean="0"/>
              <a:t>клієнтів</a:t>
            </a:r>
            <a:r>
              <a:rPr lang="ru-RU" dirty="0" smtClean="0"/>
              <a:t> у </a:t>
            </a:r>
            <a:r>
              <a:rPr lang="ru-RU" dirty="0" err="1" smtClean="0"/>
              <a:t>робоче</a:t>
            </a:r>
            <a:r>
              <a:rPr lang="ru-RU" dirty="0" smtClean="0"/>
              <a:t> </a:t>
            </a:r>
            <a:r>
              <a:rPr lang="ru-RU" dirty="0" err="1" smtClean="0"/>
              <a:t>програмне</a:t>
            </a:r>
            <a:r>
              <a:rPr lang="ru-RU" dirty="0" smtClean="0"/>
              <a:t> </a:t>
            </a:r>
            <a:r>
              <a:rPr lang="ru-RU" dirty="0" err="1" smtClean="0"/>
              <a:t>забезпечення</a:t>
            </a:r>
            <a:r>
              <a:rPr lang="ru-RU" dirty="0" smtClean="0"/>
              <a:t>, - </a:t>
            </a:r>
            <a:r>
              <a:rPr lang="ru-RU" dirty="0" err="1" smtClean="0"/>
              <a:t>це</a:t>
            </a:r>
            <a:r>
              <a:rPr lang="ru-RU" dirty="0" smtClean="0"/>
              <a:t> те, як </a:t>
            </a:r>
            <a:r>
              <a:rPr lang="en-US" dirty="0" err="1" smtClean="0"/>
              <a:t>Agilists</a:t>
            </a:r>
            <a:r>
              <a:rPr lang="en-US" dirty="0" smtClean="0"/>
              <a:t> </a:t>
            </a:r>
            <a:r>
              <a:rPr lang="ru-RU" dirty="0" err="1" smtClean="0"/>
              <a:t>вимірює</a:t>
            </a:r>
            <a:r>
              <a:rPr lang="ru-RU" dirty="0" smtClean="0"/>
              <a:t> </a:t>
            </a:r>
            <a:r>
              <a:rPr lang="ru-RU" dirty="0" err="1" smtClean="0"/>
              <a:t>продуктивність</a:t>
            </a:r>
            <a:r>
              <a:rPr lang="ru-RU" dirty="0" smtClean="0"/>
              <a:t>. </a:t>
            </a:r>
            <a:r>
              <a:rPr lang="ru-RU" dirty="0" err="1" smtClean="0"/>
              <a:t>Плани</a:t>
            </a:r>
            <a:r>
              <a:rPr lang="ru-RU" dirty="0" smtClean="0"/>
              <a:t> </a:t>
            </a:r>
            <a:r>
              <a:rPr lang="ru-RU" dirty="0" err="1" smtClean="0"/>
              <a:t>проектів</a:t>
            </a:r>
            <a:r>
              <a:rPr lang="ru-RU" dirty="0" smtClean="0"/>
              <a:t>, </a:t>
            </a:r>
            <a:r>
              <a:rPr lang="ru-RU" dirty="0" err="1" smtClean="0"/>
              <a:t>плани</a:t>
            </a:r>
            <a:r>
              <a:rPr lang="ru-RU" dirty="0" smtClean="0"/>
              <a:t> </a:t>
            </a:r>
            <a:r>
              <a:rPr lang="ru-RU" dirty="0" err="1" smtClean="0"/>
              <a:t>тестування</a:t>
            </a:r>
            <a:r>
              <a:rPr lang="ru-RU" dirty="0" smtClean="0"/>
              <a:t> та </a:t>
            </a:r>
            <a:r>
              <a:rPr lang="ru-RU" dirty="0" err="1" smtClean="0"/>
              <a:t>артефакти</a:t>
            </a:r>
            <a:r>
              <a:rPr lang="ru-RU" dirty="0" smtClean="0"/>
              <a:t> </a:t>
            </a:r>
            <a:r>
              <a:rPr lang="ru-RU" dirty="0" err="1" smtClean="0"/>
              <a:t>аналізу</a:t>
            </a:r>
            <a:r>
              <a:rPr lang="ru-RU" dirty="0" smtClean="0"/>
              <a:t> – все </a:t>
            </a:r>
            <a:r>
              <a:rPr lang="ru-RU" dirty="0" err="1" smtClean="0"/>
              <a:t>це</a:t>
            </a:r>
            <a:r>
              <a:rPr lang="ru-RU" dirty="0" smtClean="0"/>
              <a:t> добре, але </a:t>
            </a:r>
            <a:r>
              <a:rPr lang="en-US" dirty="0" err="1" smtClean="0"/>
              <a:t>Agilists</a:t>
            </a:r>
            <a:r>
              <a:rPr lang="en-US" dirty="0" smtClean="0"/>
              <a:t> </a:t>
            </a:r>
            <a:r>
              <a:rPr lang="ru-RU" dirty="0" err="1" smtClean="0"/>
              <a:t>розуміє</a:t>
            </a:r>
            <a:r>
              <a:rPr lang="ru-RU" dirty="0" smtClean="0"/>
              <a:t>, </a:t>
            </a:r>
            <a:r>
              <a:rPr lang="ru-RU" dirty="0" err="1" smtClean="0"/>
              <a:t>що</a:t>
            </a:r>
            <a:r>
              <a:rPr lang="ru-RU" dirty="0" smtClean="0"/>
              <a:t> вони </a:t>
            </a:r>
            <a:r>
              <a:rPr lang="ru-RU" dirty="0" err="1" smtClean="0"/>
              <a:t>самі</a:t>
            </a:r>
            <a:r>
              <a:rPr lang="ru-RU" dirty="0" smtClean="0"/>
              <a:t> по </a:t>
            </a:r>
            <a:r>
              <a:rPr lang="ru-RU" dirty="0" err="1" smtClean="0"/>
              <a:t>собі</a:t>
            </a:r>
            <a:r>
              <a:rPr lang="ru-RU" dirty="0" smtClean="0"/>
              <a:t> не </a:t>
            </a:r>
            <a:r>
              <a:rPr lang="ru-RU" dirty="0" err="1" smtClean="0"/>
              <a:t>мають</a:t>
            </a:r>
            <a:r>
              <a:rPr lang="ru-RU" dirty="0" smtClean="0"/>
              <a:t> </a:t>
            </a:r>
            <a:r>
              <a:rPr lang="ru-RU" dirty="0" err="1" smtClean="0"/>
              <a:t>значення</a:t>
            </a:r>
            <a:r>
              <a:rPr lang="ru-RU" dirty="0" smtClean="0"/>
              <a:t> для </a:t>
            </a:r>
            <a:r>
              <a:rPr lang="ru-RU" dirty="0" err="1" smtClean="0"/>
              <a:t>кінцевого</a:t>
            </a:r>
            <a:r>
              <a:rPr lang="ru-RU" dirty="0" smtClean="0"/>
              <a:t> </a:t>
            </a:r>
            <a:r>
              <a:rPr lang="ru-RU" dirty="0" err="1" smtClean="0"/>
              <a:t>споживача</a:t>
            </a:r>
            <a:r>
              <a:rPr lang="ru-RU" dirty="0" smtClean="0"/>
              <a:t>.</a:t>
            </a:r>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10</a:t>
            </a:fld>
            <a:endParaRPr lang="en-US"/>
          </a:p>
        </p:txBody>
      </p:sp>
    </p:spTree>
    <p:extLst>
      <p:ext uri="{BB962C8B-B14F-4D97-AF65-F5344CB8AC3E}">
        <p14:creationId xmlns:p14="http://schemas.microsoft.com/office/powerpoint/2010/main" val="72529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00" marR="0" indent="-444500" algn="l" defTabSz="914400" rtl="0" eaLnBrk="1" fontAlgn="auto" latinLnBrk="0" hangingPunct="1">
              <a:lnSpc>
                <a:spcPct val="100000"/>
              </a:lnSpc>
              <a:spcBef>
                <a:spcPts val="1100"/>
              </a:spcBef>
              <a:spcAft>
                <a:spcPts val="0"/>
              </a:spcAft>
              <a:buClrTx/>
              <a:buSzTx/>
              <a:buFontTx/>
              <a:buNone/>
              <a:tabLst/>
              <a:defRPr/>
            </a:pPr>
            <a:r>
              <a:rPr lang="en-US" sz="1800" dirty="0" smtClean="0">
                <a:solidFill>
                  <a:schemeClr val="tx1">
                    <a:lumMod val="75000"/>
                    <a:lumOff val="25000"/>
                  </a:schemeClr>
                </a:solidFill>
              </a:rPr>
              <a:t>Scrum is not an acronym – it is taken from the sport of Rugby,  where everyone in the team pack acts together to move the ball down the field (</a:t>
            </a:r>
            <a:r>
              <a:rPr lang="uk-UA" sz="1800" dirty="0" smtClean="0">
                <a:solidFill>
                  <a:schemeClr val="tx1">
                    <a:lumMod val="75000"/>
                    <a:lumOff val="25000"/>
                  </a:schemeClr>
                </a:solidFill>
              </a:rPr>
              <a:t>сутичка</a:t>
            </a:r>
            <a:r>
              <a:rPr lang="uk-UA" sz="1800" baseline="0" dirty="0" smtClean="0">
                <a:solidFill>
                  <a:schemeClr val="tx1">
                    <a:lumMod val="75000"/>
                    <a:lumOff val="25000"/>
                  </a:schemeClr>
                </a:solidFill>
              </a:rPr>
              <a:t> навколо м</a:t>
            </a:r>
            <a:r>
              <a:rPr lang="en-US" sz="1800" baseline="0" dirty="0" smtClean="0">
                <a:solidFill>
                  <a:schemeClr val="tx1">
                    <a:lumMod val="75000"/>
                    <a:lumOff val="25000"/>
                  </a:schemeClr>
                </a:solidFill>
              </a:rPr>
              <a:t>’</a:t>
            </a:r>
            <a:r>
              <a:rPr lang="uk-UA" sz="1800" baseline="0" dirty="0" err="1" smtClean="0">
                <a:solidFill>
                  <a:schemeClr val="tx1">
                    <a:lumMod val="75000"/>
                    <a:lumOff val="25000"/>
                  </a:schemeClr>
                </a:solidFill>
              </a:rPr>
              <a:t>яча</a:t>
            </a:r>
            <a:r>
              <a:rPr lang="en-US" sz="1800" dirty="0" smtClean="0">
                <a:solidFill>
                  <a:schemeClr val="tx1">
                    <a:lumMod val="75000"/>
                    <a:lumOff val="25000"/>
                  </a:schemeClr>
                </a:solidFill>
              </a:rPr>
              <a:t>)</a:t>
            </a:r>
            <a:endParaRPr lang="en-US" sz="1800" b="1" dirty="0" smtClean="0"/>
          </a:p>
          <a:p>
            <a:pPr marL="698500" indent="-444500">
              <a:spcBef>
                <a:spcPts val="1100"/>
              </a:spcBef>
              <a:defRPr/>
            </a:pPr>
            <a:r>
              <a:rPr lang="en-US" sz="1800" b="1" dirty="0" smtClean="0"/>
              <a:t>Scrum </a:t>
            </a:r>
            <a:r>
              <a:rPr lang="en-US" sz="1800" dirty="0" smtClean="0"/>
              <a:t>– Iterative, incremental methodology for project management</a:t>
            </a:r>
          </a:p>
          <a:p>
            <a:pPr marL="698500" indent="-444500">
              <a:spcBef>
                <a:spcPts val="1100"/>
              </a:spcBef>
              <a:defRPr/>
            </a:pPr>
            <a:r>
              <a:rPr lang="en-US" sz="1800" b="1" spc="-20" dirty="0" smtClean="0"/>
              <a:t>Scrum</a:t>
            </a:r>
            <a:r>
              <a:rPr lang="en-US" sz="1800" spc="-20" dirty="0" smtClean="0"/>
              <a:t> is the framework which consists of a set of Scrum Teams and their associated roles; Time-Boxes, Artifacts, and Rules</a:t>
            </a:r>
          </a:p>
          <a:p>
            <a:pPr marL="698500" indent="-444500">
              <a:spcBef>
                <a:spcPts val="1100"/>
              </a:spcBef>
              <a:defRPr/>
            </a:pPr>
            <a:r>
              <a:rPr lang="en-US" sz="1800" b="1" dirty="0" smtClean="0"/>
              <a:t>Scrum </a:t>
            </a:r>
            <a:r>
              <a:rPr lang="uk-UA" sz="1800" b="1" dirty="0" smtClean="0"/>
              <a:t>– </a:t>
            </a:r>
            <a:r>
              <a:rPr lang="uk-UA" sz="1800" b="0" dirty="0" smtClean="0"/>
              <a:t>дозволяє</a:t>
            </a:r>
            <a:r>
              <a:rPr lang="uk-UA" sz="1800" b="0" baseline="0" dirty="0" smtClean="0"/>
              <a:t> досягнути цієї гнучкості, описує/забезпечує цей процес.</a:t>
            </a:r>
            <a:endParaRPr lang="uk-UA" sz="1800" b="0" dirty="0" smtClean="0"/>
          </a:p>
          <a:p>
            <a:pPr marL="698500" indent="-444500">
              <a:spcBef>
                <a:spcPts val="1100"/>
              </a:spcBef>
              <a:defRPr/>
            </a:pPr>
            <a:r>
              <a:rPr lang="en-US" sz="1800" b="1" dirty="0" smtClean="0"/>
              <a:t>Scrum Teams:</a:t>
            </a:r>
          </a:p>
          <a:p>
            <a:pPr marL="1098550" lvl="1" indent="-444500">
              <a:spcBef>
                <a:spcPts val="1100"/>
              </a:spcBef>
              <a:buFont typeface="Arial" pitchFamily="34" charset="0"/>
              <a:buChar char="•"/>
              <a:defRPr/>
            </a:pPr>
            <a:r>
              <a:rPr lang="en-US" sz="1600" dirty="0" smtClean="0"/>
              <a:t>Self-organizing and cross-functional</a:t>
            </a:r>
          </a:p>
          <a:p>
            <a:pPr marL="1098550" lvl="1" indent="-444500">
              <a:spcBef>
                <a:spcPts val="1100"/>
              </a:spcBef>
              <a:buFont typeface="Arial" pitchFamily="34" charset="0"/>
              <a:buChar char="•"/>
              <a:defRPr/>
            </a:pPr>
            <a:r>
              <a:rPr lang="en-US" sz="1600" dirty="0" smtClean="0"/>
              <a:t>Work in iterations</a:t>
            </a:r>
          </a:p>
          <a:p>
            <a:pPr marL="698500" indent="-444500">
              <a:spcBef>
                <a:spcPts val="1100"/>
              </a:spcBef>
              <a:defRPr/>
            </a:pPr>
            <a:r>
              <a:rPr lang="en-US" sz="1800" b="1" dirty="0" smtClean="0"/>
              <a:t>Consists of the following three roles:</a:t>
            </a:r>
            <a:r>
              <a:rPr lang="en-US" sz="1800" dirty="0" smtClean="0"/>
              <a:t> </a:t>
            </a:r>
          </a:p>
          <a:p>
            <a:pPr marL="1098550" lvl="1" indent="-444500">
              <a:spcBef>
                <a:spcPts val="1100"/>
              </a:spcBef>
              <a:buFont typeface="Arial" pitchFamily="34" charset="0"/>
              <a:buChar char="•"/>
              <a:defRPr/>
            </a:pPr>
            <a:r>
              <a:rPr lang="en-US" sz="1600" i="1" dirty="0" smtClean="0"/>
              <a:t>Scrum Master</a:t>
            </a:r>
            <a:r>
              <a:rPr lang="en-US" sz="1600" dirty="0" smtClean="0"/>
              <a:t>, who is responsible for ensuring the process is understood and followed</a:t>
            </a:r>
          </a:p>
          <a:p>
            <a:pPr marL="1098550" lvl="1" indent="-444500">
              <a:spcBef>
                <a:spcPts val="1100"/>
              </a:spcBef>
              <a:buFont typeface="Arial" pitchFamily="34" charset="0"/>
              <a:buChar char="•"/>
              <a:defRPr/>
            </a:pPr>
            <a:r>
              <a:rPr lang="en-US" sz="1600" i="1" dirty="0" smtClean="0"/>
              <a:t>Product Owner</a:t>
            </a:r>
            <a:r>
              <a:rPr lang="en-US" sz="1600" dirty="0" smtClean="0"/>
              <a:t>, who is responsible for creation and managing requirements</a:t>
            </a:r>
          </a:p>
          <a:p>
            <a:pPr marL="1098550" lvl="1" indent="-444500">
              <a:spcBef>
                <a:spcPts val="1100"/>
              </a:spcBef>
              <a:buFont typeface="Arial" pitchFamily="34" charset="0"/>
              <a:buChar char="•"/>
              <a:defRPr/>
            </a:pPr>
            <a:r>
              <a:rPr lang="en-US" sz="1600" i="1" dirty="0" smtClean="0"/>
              <a:t>Team</a:t>
            </a:r>
            <a:r>
              <a:rPr lang="en-US" sz="1600" dirty="0" smtClean="0"/>
              <a:t>, which does the work</a:t>
            </a:r>
          </a:p>
          <a:p>
            <a:endParaRPr lang="en-US"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12</a:t>
            </a:fld>
            <a:endParaRPr lang="en-US"/>
          </a:p>
        </p:txBody>
      </p:sp>
    </p:spTree>
    <p:extLst>
      <p:ext uri="{BB962C8B-B14F-4D97-AF65-F5344CB8AC3E}">
        <p14:creationId xmlns:p14="http://schemas.microsoft.com/office/powerpoint/2010/main" val="219821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ru-RU" sz="1200" i="0" dirty="0" smtClean="0"/>
              <a:t>Одним з </a:t>
            </a:r>
            <a:r>
              <a:rPr lang="ru-RU" sz="1200" i="0" dirty="0" err="1" smtClean="0"/>
              <a:t>основних</a:t>
            </a:r>
            <a:r>
              <a:rPr lang="ru-RU" sz="1200" i="0" dirty="0" smtClean="0"/>
              <a:t> </a:t>
            </a:r>
            <a:r>
              <a:rPr lang="ru-RU" sz="1200" i="0" dirty="0" err="1" smtClean="0"/>
              <a:t>інструментів</a:t>
            </a:r>
            <a:r>
              <a:rPr lang="ru-RU" sz="1200" i="0" dirty="0" smtClean="0"/>
              <a:t> </a:t>
            </a:r>
            <a:r>
              <a:rPr lang="en-US" sz="1200" i="0" dirty="0" smtClean="0"/>
              <a:t>PO </a:t>
            </a:r>
            <a:r>
              <a:rPr lang="ru-RU" sz="1200" b="1" i="0" dirty="0" smtClean="0"/>
              <a:t>є </a:t>
            </a:r>
            <a:r>
              <a:rPr lang="en-US" sz="1200" b="1" i="0" dirty="0" smtClean="0"/>
              <a:t>Product Backlog</a:t>
            </a:r>
            <a:r>
              <a:rPr lang="en-US" sz="1200" i="0" dirty="0" smtClean="0"/>
              <a:t>. Product Backlog </a:t>
            </a:r>
            <a:r>
              <a:rPr lang="ru-RU" sz="1200" i="0" dirty="0" err="1" smtClean="0"/>
              <a:t>містить</a:t>
            </a:r>
            <a:r>
              <a:rPr lang="ru-RU" sz="1200" i="0" dirty="0" smtClean="0"/>
              <a:t> </a:t>
            </a:r>
            <a:r>
              <a:rPr lang="ru-RU" sz="1200" i="0" dirty="0" err="1" smtClean="0"/>
              <a:t>необхідні</a:t>
            </a:r>
            <a:r>
              <a:rPr lang="ru-RU" sz="1200" i="0" dirty="0" smtClean="0"/>
              <a:t> для </a:t>
            </a:r>
            <a:r>
              <a:rPr lang="ru-RU" sz="1200" i="0" dirty="0" err="1" smtClean="0"/>
              <a:t>виконання</a:t>
            </a:r>
            <a:r>
              <a:rPr lang="ru-RU" sz="1200" i="0" dirty="0" smtClean="0"/>
              <a:t> </a:t>
            </a:r>
            <a:r>
              <a:rPr lang="ru-RU" sz="1200" i="0" dirty="0" err="1" smtClean="0"/>
              <a:t>робочі</a:t>
            </a:r>
            <a:r>
              <a:rPr lang="ru-RU" sz="1200" i="0" dirty="0" smtClean="0"/>
              <a:t> </a:t>
            </a:r>
            <a:r>
              <a:rPr lang="ru-RU" sz="1200" i="0" dirty="0" err="1" smtClean="0"/>
              <a:t>завдання</a:t>
            </a:r>
            <a:r>
              <a:rPr lang="ru-RU" sz="1200" i="0" dirty="0" smtClean="0"/>
              <a:t> (</a:t>
            </a:r>
            <a:r>
              <a:rPr lang="ru-RU" sz="1200" i="0" dirty="0" err="1" smtClean="0"/>
              <a:t>такі</a:t>
            </a:r>
            <a:r>
              <a:rPr lang="ru-RU" sz="1200" i="0" dirty="0" smtClean="0"/>
              <a:t> як </a:t>
            </a:r>
            <a:r>
              <a:rPr lang="en-US" sz="1200" i="0" dirty="0" smtClean="0"/>
              <a:t>User</a:t>
            </a:r>
            <a:r>
              <a:rPr lang="en-US" sz="1200" i="0" baseline="0" dirty="0" smtClean="0"/>
              <a:t> </a:t>
            </a:r>
            <a:r>
              <a:rPr lang="en-US" sz="1200" i="0" dirty="0" smtClean="0"/>
              <a:t>Story, Bug, Task </a:t>
            </a:r>
            <a:r>
              <a:rPr lang="ru-RU" sz="1200" i="0" dirty="0" smtClean="0"/>
              <a:t>і </a:t>
            </a:r>
            <a:r>
              <a:rPr lang="ru-RU" sz="1200" i="0" dirty="0" err="1" smtClean="0"/>
              <a:t>ін</a:t>
            </a:r>
            <a:r>
              <a:rPr lang="ru-RU" sz="1200" i="0" dirty="0" smtClean="0"/>
              <a:t>.), </a:t>
            </a:r>
            <a:r>
              <a:rPr lang="ru-RU" sz="1200" i="0" dirty="0" err="1" smtClean="0"/>
              <a:t>Відсортовані</a:t>
            </a:r>
            <a:r>
              <a:rPr lang="ru-RU" sz="1200" i="0" dirty="0" smtClean="0"/>
              <a:t> в порядку </a:t>
            </a:r>
            <a:r>
              <a:rPr lang="ru-RU" sz="1200" i="0" dirty="0" err="1" smtClean="0"/>
              <a:t>пріоритету</a:t>
            </a:r>
            <a:r>
              <a:rPr lang="ru-RU" sz="1200" i="0" dirty="0" smtClean="0"/>
              <a:t> (</a:t>
            </a:r>
            <a:r>
              <a:rPr lang="ru-RU" sz="1200" i="0" dirty="0" err="1" smtClean="0"/>
              <a:t>терміновості</a:t>
            </a:r>
            <a:r>
              <a:rPr lang="ru-RU" sz="1200" i="0" dirty="0" smtClean="0"/>
              <a:t>).</a:t>
            </a:r>
          </a:p>
          <a:p>
            <a:pPr marL="171450" indent="-171450">
              <a:buFontTx/>
              <a:buChar char="-"/>
            </a:pPr>
            <a:r>
              <a:rPr lang="ru-RU" i="0" dirty="0" smtClean="0"/>
              <a:t>Основою </a:t>
            </a:r>
            <a:r>
              <a:rPr lang="ru-RU" i="0" dirty="0" err="1" smtClean="0"/>
              <a:t>Scrum</a:t>
            </a:r>
            <a:r>
              <a:rPr lang="ru-RU" i="0" dirty="0" smtClean="0"/>
              <a:t> є </a:t>
            </a:r>
            <a:r>
              <a:rPr lang="ru-RU" b="1" i="0" dirty="0" err="1" smtClean="0"/>
              <a:t>Sprint</a:t>
            </a:r>
            <a:r>
              <a:rPr lang="ru-RU" i="0" dirty="0" smtClean="0"/>
              <a:t>, </a:t>
            </a:r>
            <a:r>
              <a:rPr lang="ru-RU" i="0" dirty="0" err="1" smtClean="0"/>
              <a:t>протягом</a:t>
            </a:r>
            <a:r>
              <a:rPr lang="ru-RU" i="0" dirty="0" smtClean="0"/>
              <a:t> </a:t>
            </a:r>
            <a:r>
              <a:rPr lang="ru-RU" i="0" dirty="0" err="1" smtClean="0"/>
              <a:t>якого</a:t>
            </a:r>
            <a:r>
              <a:rPr lang="ru-RU" i="0" dirty="0" smtClean="0"/>
              <a:t> </a:t>
            </a:r>
            <a:r>
              <a:rPr lang="ru-RU" i="0" dirty="0" err="1" smtClean="0"/>
              <a:t>виконується</a:t>
            </a:r>
            <a:r>
              <a:rPr lang="ru-RU" i="0" dirty="0" smtClean="0"/>
              <a:t> робота над продуктом. По </a:t>
            </a:r>
            <a:r>
              <a:rPr lang="ru-RU" i="0" dirty="0" err="1" smtClean="0"/>
              <a:t>закінченню</a:t>
            </a:r>
            <a:r>
              <a:rPr lang="ru-RU" i="0" dirty="0" smtClean="0"/>
              <a:t> </a:t>
            </a:r>
            <a:r>
              <a:rPr lang="ru-RU" i="0" dirty="0" err="1" smtClean="0"/>
              <a:t>Sprint</a:t>
            </a:r>
            <a:r>
              <a:rPr lang="ru-RU" i="0" dirty="0" smtClean="0"/>
              <a:t> повинна бути </a:t>
            </a:r>
            <a:r>
              <a:rPr lang="ru-RU" i="0" dirty="0" err="1" smtClean="0"/>
              <a:t>отримана</a:t>
            </a:r>
            <a:r>
              <a:rPr lang="ru-RU" i="0" dirty="0" smtClean="0"/>
              <a:t> нова </a:t>
            </a:r>
            <a:r>
              <a:rPr lang="ru-RU" i="0" dirty="0" err="1" smtClean="0"/>
              <a:t>робоча</a:t>
            </a:r>
            <a:r>
              <a:rPr lang="ru-RU" i="0" dirty="0" smtClean="0"/>
              <a:t> </a:t>
            </a:r>
            <a:r>
              <a:rPr lang="ru-RU" i="0" dirty="0" err="1" smtClean="0"/>
              <a:t>версія</a:t>
            </a:r>
            <a:r>
              <a:rPr lang="ru-RU" i="0" dirty="0" smtClean="0"/>
              <a:t> продукту. </a:t>
            </a:r>
            <a:r>
              <a:rPr lang="ru-RU" i="0" dirty="0" err="1" smtClean="0"/>
              <a:t>Sprint</a:t>
            </a:r>
            <a:r>
              <a:rPr lang="ru-RU" i="0" dirty="0" smtClean="0"/>
              <a:t> </a:t>
            </a:r>
            <a:r>
              <a:rPr lang="ru-RU" i="0" dirty="0" err="1" smtClean="0"/>
              <a:t>завжди</a:t>
            </a:r>
            <a:r>
              <a:rPr lang="ru-RU" i="0" dirty="0" smtClean="0"/>
              <a:t> </a:t>
            </a:r>
            <a:r>
              <a:rPr lang="ru-RU" i="0" dirty="0" err="1" smtClean="0"/>
              <a:t>обмежений</a:t>
            </a:r>
            <a:r>
              <a:rPr lang="ru-RU" i="0" dirty="0" smtClean="0"/>
              <a:t> по часу (2-4 </a:t>
            </a:r>
            <a:r>
              <a:rPr lang="ru-RU" i="0" dirty="0" err="1" smtClean="0"/>
              <a:t>тижні</a:t>
            </a:r>
            <a:r>
              <a:rPr lang="ru-RU" i="0" dirty="0" smtClean="0"/>
              <a:t>) і </a:t>
            </a:r>
            <a:r>
              <a:rPr lang="ru-RU" i="0" dirty="0" err="1" smtClean="0"/>
              <a:t>має</a:t>
            </a:r>
            <a:r>
              <a:rPr lang="ru-RU" i="0" dirty="0" smtClean="0"/>
              <a:t> </a:t>
            </a:r>
            <a:r>
              <a:rPr lang="ru-RU" i="0" dirty="0" err="1" smtClean="0"/>
              <a:t>однакову</a:t>
            </a:r>
            <a:r>
              <a:rPr lang="ru-RU" i="0" dirty="0" smtClean="0"/>
              <a:t> </a:t>
            </a:r>
            <a:r>
              <a:rPr lang="ru-RU" i="0" dirty="0" err="1" smtClean="0"/>
              <a:t>тривалість</a:t>
            </a:r>
            <a:r>
              <a:rPr lang="ru-RU" i="0" dirty="0" smtClean="0"/>
              <a:t> </a:t>
            </a:r>
            <a:r>
              <a:rPr lang="ru-RU" i="0" dirty="0" err="1" smtClean="0"/>
              <a:t>протягом</a:t>
            </a:r>
            <a:r>
              <a:rPr lang="ru-RU" i="0" dirty="0" smtClean="0"/>
              <a:t> </a:t>
            </a:r>
            <a:r>
              <a:rPr lang="ru-RU" i="0" dirty="0" err="1" smtClean="0"/>
              <a:t>всього</a:t>
            </a:r>
            <a:r>
              <a:rPr lang="ru-RU" i="0" dirty="0" smtClean="0"/>
              <a:t> </a:t>
            </a:r>
            <a:r>
              <a:rPr lang="ru-RU" i="0" dirty="0" err="1" smtClean="0"/>
              <a:t>життя</a:t>
            </a:r>
            <a:r>
              <a:rPr lang="ru-RU" i="0" dirty="0" smtClean="0"/>
              <a:t> продукту.</a:t>
            </a:r>
          </a:p>
          <a:p>
            <a:pPr marL="171450" indent="-171450">
              <a:buFontTx/>
              <a:buChar char="-"/>
            </a:pPr>
            <a:r>
              <a:rPr lang="ru-RU" i="0" dirty="0" smtClean="0"/>
              <a:t>Перед початком кожного </a:t>
            </a:r>
            <a:r>
              <a:rPr lang="en-US" i="0" dirty="0" smtClean="0"/>
              <a:t>Sprint </a:t>
            </a:r>
            <a:r>
              <a:rPr lang="ru-RU" i="0" dirty="0" smtClean="0"/>
              <a:t>проводиться </a:t>
            </a:r>
            <a:r>
              <a:rPr lang="en-US" i="0" dirty="0" smtClean="0"/>
              <a:t>Sprint Planning, </a:t>
            </a:r>
            <a:r>
              <a:rPr lang="ru-RU" i="0" dirty="0" smtClean="0"/>
              <a:t>на </a:t>
            </a:r>
            <a:r>
              <a:rPr lang="ru-RU" i="0" dirty="0" err="1" smtClean="0"/>
              <a:t>якому</a:t>
            </a:r>
            <a:r>
              <a:rPr lang="ru-RU" i="0" dirty="0" smtClean="0"/>
              <a:t> проводиться </a:t>
            </a:r>
            <a:r>
              <a:rPr lang="ru-RU" i="0" dirty="0" err="1" smtClean="0"/>
              <a:t>оцінка</a:t>
            </a:r>
            <a:r>
              <a:rPr lang="ru-RU" i="0" dirty="0" smtClean="0"/>
              <a:t> </a:t>
            </a:r>
            <a:r>
              <a:rPr lang="ru-RU" i="0" dirty="0" err="1" smtClean="0"/>
              <a:t>вмісту</a:t>
            </a:r>
            <a:r>
              <a:rPr lang="ru-RU" i="0" dirty="0" smtClean="0"/>
              <a:t> </a:t>
            </a:r>
            <a:r>
              <a:rPr lang="en-US" i="0" dirty="0" smtClean="0"/>
              <a:t>Product Backlog </a:t>
            </a:r>
            <a:r>
              <a:rPr lang="ru-RU" i="0" dirty="0" smtClean="0"/>
              <a:t>і </a:t>
            </a:r>
            <a:r>
              <a:rPr lang="ru-RU" i="0" dirty="0" err="1" smtClean="0"/>
              <a:t>формування</a:t>
            </a:r>
            <a:r>
              <a:rPr lang="ru-RU" i="0" dirty="0" smtClean="0"/>
              <a:t> </a:t>
            </a:r>
            <a:r>
              <a:rPr lang="en-US" b="1" i="0" dirty="0" smtClean="0"/>
              <a:t>Sprint Backlog</a:t>
            </a:r>
            <a:r>
              <a:rPr lang="en-US" i="0" dirty="0" smtClean="0"/>
              <a:t>, </a:t>
            </a:r>
            <a:r>
              <a:rPr lang="ru-RU" i="0" dirty="0" err="1" smtClean="0"/>
              <a:t>який</a:t>
            </a:r>
            <a:r>
              <a:rPr lang="ru-RU" i="0" dirty="0" smtClean="0"/>
              <a:t> </a:t>
            </a:r>
            <a:r>
              <a:rPr lang="ru-RU" i="0" dirty="0" err="1" smtClean="0"/>
              <a:t>містить</a:t>
            </a:r>
            <a:r>
              <a:rPr lang="ru-RU" i="0" dirty="0" smtClean="0"/>
              <a:t> </a:t>
            </a:r>
            <a:r>
              <a:rPr lang="ru-RU" i="0" dirty="0" err="1" smtClean="0"/>
              <a:t>завдання</a:t>
            </a:r>
            <a:r>
              <a:rPr lang="ru-RU" i="0" dirty="0" smtClean="0"/>
              <a:t> (</a:t>
            </a:r>
            <a:r>
              <a:rPr lang="en-US" i="0" dirty="0" smtClean="0"/>
              <a:t>Story, Bugs, Tasks), </a:t>
            </a:r>
            <a:r>
              <a:rPr lang="ru-RU" i="0" dirty="0" err="1" smtClean="0"/>
              <a:t>які</a:t>
            </a:r>
            <a:r>
              <a:rPr lang="ru-RU" i="0" dirty="0" smtClean="0"/>
              <a:t> </a:t>
            </a:r>
            <a:r>
              <a:rPr lang="ru-RU" i="0" dirty="0" err="1" smtClean="0"/>
              <a:t>повинні</a:t>
            </a:r>
            <a:r>
              <a:rPr lang="ru-RU" i="0" dirty="0" smtClean="0"/>
              <a:t> бути </a:t>
            </a:r>
            <a:r>
              <a:rPr lang="ru-RU" i="0" dirty="0" err="1" smtClean="0"/>
              <a:t>виконані</a:t>
            </a:r>
            <a:r>
              <a:rPr lang="ru-RU" i="0" dirty="0" smtClean="0"/>
              <a:t> в поточному </a:t>
            </a:r>
            <a:r>
              <a:rPr lang="ru-RU" i="0" dirty="0" err="1" smtClean="0"/>
              <a:t>спрінті</a:t>
            </a:r>
            <a:r>
              <a:rPr lang="ru-RU" i="0" dirty="0" smtClean="0"/>
              <a:t> (треба </a:t>
            </a:r>
            <a:r>
              <a:rPr lang="ru-RU" i="0" dirty="0" err="1" smtClean="0"/>
              <a:t>обирати</a:t>
            </a:r>
            <a:r>
              <a:rPr lang="ru-RU" i="0" dirty="0" smtClean="0"/>
              <a:t> </a:t>
            </a:r>
            <a:r>
              <a:rPr lang="ru-RU" i="0" dirty="0" err="1" smtClean="0"/>
              <a:t>стільки</a:t>
            </a:r>
            <a:r>
              <a:rPr lang="ru-RU" i="0" dirty="0" smtClean="0"/>
              <a:t> задач </a:t>
            </a:r>
            <a:r>
              <a:rPr lang="ru-RU" i="0" dirty="0" err="1" smtClean="0"/>
              <a:t>скільки</a:t>
            </a:r>
            <a:r>
              <a:rPr lang="ru-RU" i="0" baseline="0" dirty="0" smtClean="0"/>
              <a:t> </a:t>
            </a:r>
            <a:r>
              <a:rPr lang="ru-RU" i="0" baseline="0" dirty="0" err="1" smtClean="0"/>
              <a:t>тіма</a:t>
            </a:r>
            <a:r>
              <a:rPr lang="ru-RU" i="0" baseline="0" dirty="0" smtClean="0"/>
              <a:t> </a:t>
            </a:r>
            <a:r>
              <a:rPr lang="ru-RU" i="0" baseline="0" dirty="0" err="1" smtClean="0"/>
              <a:t>здатна</a:t>
            </a:r>
            <a:r>
              <a:rPr lang="ru-RU" i="0" baseline="0" dirty="0" smtClean="0"/>
              <a:t> </a:t>
            </a:r>
            <a:r>
              <a:rPr lang="ru-RU" i="0" baseline="0" dirty="0" err="1" smtClean="0"/>
              <a:t>виконати</a:t>
            </a:r>
            <a:r>
              <a:rPr lang="ru-RU" i="0" dirty="0" smtClean="0"/>
              <a:t>). </a:t>
            </a:r>
            <a:r>
              <a:rPr lang="ru-RU" i="0" dirty="0" err="1" smtClean="0"/>
              <a:t>Кожен</a:t>
            </a:r>
            <a:r>
              <a:rPr lang="ru-RU" i="0" dirty="0" smtClean="0"/>
              <a:t> </a:t>
            </a:r>
            <a:r>
              <a:rPr lang="ru-RU" i="0" dirty="0" err="1" smtClean="0"/>
              <a:t>спрінт</a:t>
            </a:r>
            <a:r>
              <a:rPr lang="ru-RU" i="0" dirty="0" smtClean="0"/>
              <a:t> повинен </a:t>
            </a:r>
            <a:r>
              <a:rPr lang="ru-RU" i="0" dirty="0" err="1" smtClean="0"/>
              <a:t>мати</a:t>
            </a:r>
            <a:r>
              <a:rPr lang="ru-RU" i="0" dirty="0" smtClean="0"/>
              <a:t> мету, яка є </a:t>
            </a:r>
            <a:r>
              <a:rPr lang="ru-RU" i="0" dirty="0" err="1" smtClean="0"/>
              <a:t>мотивуючим</a:t>
            </a:r>
            <a:r>
              <a:rPr lang="ru-RU" i="0" dirty="0" smtClean="0"/>
              <a:t> фактором і </a:t>
            </a:r>
            <a:r>
              <a:rPr lang="ru-RU" i="0" dirty="0" err="1" smtClean="0"/>
              <a:t>досягається</a:t>
            </a:r>
            <a:r>
              <a:rPr lang="ru-RU" i="0" dirty="0" smtClean="0"/>
              <a:t> за </a:t>
            </a:r>
            <a:r>
              <a:rPr lang="ru-RU" i="0" dirty="0" err="1" smtClean="0"/>
              <a:t>допомогою</a:t>
            </a:r>
            <a:r>
              <a:rPr lang="ru-RU" i="0" dirty="0" smtClean="0"/>
              <a:t> </a:t>
            </a:r>
            <a:r>
              <a:rPr lang="ru-RU" i="0" dirty="0" err="1" smtClean="0"/>
              <a:t>виконання</a:t>
            </a:r>
            <a:r>
              <a:rPr lang="ru-RU" i="0" dirty="0" smtClean="0"/>
              <a:t> </a:t>
            </a:r>
            <a:r>
              <a:rPr lang="ru-RU" i="0" dirty="0" err="1" smtClean="0"/>
              <a:t>завдань</a:t>
            </a:r>
            <a:r>
              <a:rPr lang="ru-RU" i="0" dirty="0" smtClean="0"/>
              <a:t> </a:t>
            </a:r>
            <a:r>
              <a:rPr lang="ru-RU" i="0" dirty="0" err="1" smtClean="0"/>
              <a:t>із</a:t>
            </a:r>
            <a:r>
              <a:rPr lang="ru-RU" i="0" dirty="0" smtClean="0"/>
              <a:t> </a:t>
            </a:r>
            <a:r>
              <a:rPr lang="en-US" i="0" dirty="0" smtClean="0"/>
              <a:t>Sprint Backlog.</a:t>
            </a:r>
            <a:endParaRPr lang="uk-UA" i="0" dirty="0" smtClean="0"/>
          </a:p>
          <a:p>
            <a:pPr marL="171450" indent="-171450">
              <a:buFontTx/>
              <a:buChar char="-"/>
            </a:pPr>
            <a:r>
              <a:rPr lang="ru-RU" i="0" dirty="0" err="1" smtClean="0"/>
              <a:t>Кожен</a:t>
            </a:r>
            <a:r>
              <a:rPr lang="ru-RU" i="0" dirty="0" smtClean="0"/>
              <a:t> день проводиться </a:t>
            </a:r>
            <a:r>
              <a:rPr lang="en-US" b="1" i="0" dirty="0" smtClean="0"/>
              <a:t>Daily Scrum</a:t>
            </a:r>
            <a:r>
              <a:rPr lang="uk-UA" b="1" i="0" dirty="0" smtClean="0"/>
              <a:t> </a:t>
            </a:r>
            <a:r>
              <a:rPr lang="en-US" b="1" i="0" dirty="0" smtClean="0"/>
              <a:t>Meeting</a:t>
            </a:r>
            <a:r>
              <a:rPr lang="en-US" i="0" dirty="0" smtClean="0"/>
              <a:t>, </a:t>
            </a:r>
            <a:r>
              <a:rPr lang="ru-RU" i="0" dirty="0" smtClean="0"/>
              <a:t>на </a:t>
            </a:r>
            <a:r>
              <a:rPr lang="ru-RU" i="0" dirty="0" err="1" smtClean="0"/>
              <a:t>якому</a:t>
            </a:r>
            <a:r>
              <a:rPr lang="ru-RU" i="0" dirty="0" smtClean="0"/>
              <a:t> </a:t>
            </a:r>
            <a:r>
              <a:rPr lang="ru-RU" i="0" dirty="0" err="1" smtClean="0"/>
              <a:t>кожен</a:t>
            </a:r>
            <a:r>
              <a:rPr lang="ru-RU" i="0" dirty="0" smtClean="0"/>
              <a:t> член </a:t>
            </a:r>
            <a:r>
              <a:rPr lang="ru-RU" i="0" dirty="0" err="1" smtClean="0"/>
              <a:t>команди</a:t>
            </a:r>
            <a:r>
              <a:rPr lang="ru-RU" i="0" dirty="0" smtClean="0"/>
              <a:t> </a:t>
            </a:r>
            <a:r>
              <a:rPr lang="ru-RU" i="0" dirty="0" err="1" smtClean="0"/>
              <a:t>відповідає</a:t>
            </a:r>
            <a:r>
              <a:rPr lang="ru-RU" i="0" dirty="0" smtClean="0"/>
              <a:t> на </a:t>
            </a:r>
            <a:r>
              <a:rPr lang="ru-RU" i="0" dirty="0" err="1" smtClean="0"/>
              <a:t>питання</a:t>
            </a:r>
            <a:r>
              <a:rPr lang="ru-RU" i="0" dirty="0" smtClean="0"/>
              <a:t> «</a:t>
            </a:r>
            <a:r>
              <a:rPr lang="ru-RU" i="0" dirty="0" err="1" smtClean="0"/>
              <a:t>Що</a:t>
            </a:r>
            <a:r>
              <a:rPr lang="ru-RU" i="0" dirty="0" smtClean="0"/>
              <a:t> я </a:t>
            </a:r>
            <a:r>
              <a:rPr lang="ru-RU" i="0" dirty="0" err="1" smtClean="0"/>
              <a:t>зробив</a:t>
            </a:r>
            <a:r>
              <a:rPr lang="ru-RU" i="0" dirty="0" smtClean="0"/>
              <a:t> </a:t>
            </a:r>
            <a:r>
              <a:rPr lang="ru-RU" i="0" dirty="0" err="1" smtClean="0"/>
              <a:t>вчора</a:t>
            </a:r>
            <a:r>
              <a:rPr lang="ru-RU" i="0" dirty="0" smtClean="0"/>
              <a:t>?», «</a:t>
            </a:r>
            <a:r>
              <a:rPr lang="ru-RU" i="0" dirty="0" err="1" smtClean="0"/>
              <a:t>Що</a:t>
            </a:r>
            <a:r>
              <a:rPr lang="ru-RU" i="0" dirty="0" smtClean="0"/>
              <a:t> я </a:t>
            </a:r>
            <a:r>
              <a:rPr lang="ru-RU" i="0" dirty="0" err="1" smtClean="0"/>
              <a:t>планую</a:t>
            </a:r>
            <a:r>
              <a:rPr lang="ru-RU" i="0" dirty="0" smtClean="0"/>
              <a:t> </a:t>
            </a:r>
            <a:r>
              <a:rPr lang="ru-RU" i="0" dirty="0" err="1" smtClean="0"/>
              <a:t>зробити</a:t>
            </a:r>
            <a:r>
              <a:rPr lang="ru-RU" i="0" dirty="0" smtClean="0"/>
              <a:t> </a:t>
            </a:r>
            <a:r>
              <a:rPr lang="ru-RU" i="0" dirty="0" err="1" smtClean="0"/>
              <a:t>сьогодні</a:t>
            </a:r>
            <a:r>
              <a:rPr lang="ru-RU" i="0" dirty="0" smtClean="0"/>
              <a:t>?», «</a:t>
            </a:r>
            <a:r>
              <a:rPr lang="ru-RU" i="0" dirty="0" err="1" smtClean="0"/>
              <a:t>Які</a:t>
            </a:r>
            <a:r>
              <a:rPr lang="ru-RU" i="0" dirty="0" smtClean="0"/>
              <a:t> </a:t>
            </a:r>
            <a:r>
              <a:rPr lang="ru-RU" i="0" dirty="0" err="1" smtClean="0"/>
              <a:t>перешкоди</a:t>
            </a:r>
            <a:r>
              <a:rPr lang="ru-RU" i="0" dirty="0" smtClean="0"/>
              <a:t> на </a:t>
            </a:r>
            <a:r>
              <a:rPr lang="ru-RU" i="0" dirty="0" err="1" smtClean="0"/>
              <a:t>своїй</a:t>
            </a:r>
            <a:r>
              <a:rPr lang="ru-RU" i="0" dirty="0" smtClean="0"/>
              <a:t> </a:t>
            </a:r>
            <a:r>
              <a:rPr lang="ru-RU" i="0" dirty="0" err="1" smtClean="0"/>
              <a:t>роботі</a:t>
            </a:r>
            <a:r>
              <a:rPr lang="ru-RU" i="0" dirty="0" smtClean="0"/>
              <a:t> я </a:t>
            </a:r>
            <a:r>
              <a:rPr lang="ru-RU" i="0" dirty="0" err="1" smtClean="0"/>
              <a:t>зустрів</a:t>
            </a:r>
            <a:r>
              <a:rPr lang="ru-RU" i="0" dirty="0" smtClean="0"/>
              <a:t>?». </a:t>
            </a:r>
            <a:r>
              <a:rPr lang="ru-RU" i="0" dirty="0" err="1" smtClean="0"/>
              <a:t>Завдання</a:t>
            </a:r>
            <a:r>
              <a:rPr lang="ru-RU" i="0" dirty="0" smtClean="0"/>
              <a:t> </a:t>
            </a:r>
            <a:r>
              <a:rPr lang="en-US" i="0" dirty="0" smtClean="0"/>
              <a:t>Daily Scrum - </a:t>
            </a:r>
            <a:r>
              <a:rPr lang="ru-RU" i="0" dirty="0" err="1" smtClean="0"/>
              <a:t>визначення</a:t>
            </a:r>
            <a:r>
              <a:rPr lang="ru-RU" i="0" dirty="0" smtClean="0"/>
              <a:t> статусу і </a:t>
            </a:r>
            <a:r>
              <a:rPr lang="ru-RU" i="0" dirty="0" err="1" smtClean="0"/>
              <a:t>прогресу</a:t>
            </a:r>
            <a:r>
              <a:rPr lang="ru-RU" i="0" dirty="0" smtClean="0"/>
              <a:t> </a:t>
            </a:r>
            <a:r>
              <a:rPr lang="ru-RU" i="0" dirty="0" err="1" smtClean="0"/>
              <a:t>роботи</a:t>
            </a:r>
            <a:r>
              <a:rPr lang="ru-RU" i="0" dirty="0" smtClean="0"/>
              <a:t> над </a:t>
            </a:r>
            <a:r>
              <a:rPr lang="en-US" i="0" dirty="0" smtClean="0"/>
              <a:t>Sprint, </a:t>
            </a:r>
            <a:r>
              <a:rPr lang="ru-RU" i="0" dirty="0" err="1" smtClean="0"/>
              <a:t>раннє</a:t>
            </a:r>
            <a:r>
              <a:rPr lang="ru-RU" i="0" dirty="0" smtClean="0"/>
              <a:t> </a:t>
            </a:r>
            <a:r>
              <a:rPr lang="ru-RU" i="0" dirty="0" err="1" smtClean="0"/>
              <a:t>виявлення</a:t>
            </a:r>
            <a:r>
              <a:rPr lang="ru-RU" i="0" dirty="0" smtClean="0"/>
              <a:t> </a:t>
            </a:r>
            <a:r>
              <a:rPr lang="ru-RU" i="0" dirty="0" err="1" smtClean="0"/>
              <a:t>перешкод</a:t>
            </a:r>
            <a:r>
              <a:rPr lang="ru-RU" i="0" dirty="0" smtClean="0"/>
              <a:t>, </a:t>
            </a:r>
            <a:r>
              <a:rPr lang="ru-RU" i="0" dirty="0" err="1" smtClean="0"/>
              <a:t>що</a:t>
            </a:r>
            <a:r>
              <a:rPr lang="ru-RU" i="0" dirty="0" smtClean="0"/>
              <a:t> </a:t>
            </a:r>
            <a:r>
              <a:rPr lang="ru-RU" i="0" dirty="0" err="1" smtClean="0"/>
              <a:t>виникли</a:t>
            </a:r>
            <a:r>
              <a:rPr lang="ru-RU" i="0" dirty="0" smtClean="0"/>
              <a:t>, </a:t>
            </a:r>
            <a:r>
              <a:rPr lang="ru-RU" i="0" dirty="0" err="1" smtClean="0"/>
              <a:t>вироблення</a:t>
            </a:r>
            <a:r>
              <a:rPr lang="ru-RU" i="0" dirty="0" smtClean="0"/>
              <a:t> </a:t>
            </a:r>
            <a:r>
              <a:rPr lang="ru-RU" i="0" dirty="0" err="1" smtClean="0"/>
              <a:t>рішень</a:t>
            </a:r>
            <a:r>
              <a:rPr lang="ru-RU" i="0" dirty="0" smtClean="0"/>
              <a:t> </a:t>
            </a:r>
            <a:r>
              <a:rPr lang="ru-RU" i="0" dirty="0" err="1" smtClean="0"/>
              <a:t>щодо</a:t>
            </a:r>
            <a:r>
              <a:rPr lang="ru-RU" i="0" dirty="0" smtClean="0"/>
              <a:t> </a:t>
            </a:r>
            <a:r>
              <a:rPr lang="ru-RU" i="0" dirty="0" err="1" smtClean="0"/>
              <a:t>зміни</a:t>
            </a:r>
            <a:r>
              <a:rPr lang="ru-RU" i="0" dirty="0" smtClean="0"/>
              <a:t> </a:t>
            </a:r>
            <a:r>
              <a:rPr lang="ru-RU" i="0" dirty="0" err="1" smtClean="0"/>
              <a:t>стратегії</a:t>
            </a:r>
            <a:r>
              <a:rPr lang="ru-RU" i="0" dirty="0" smtClean="0"/>
              <a:t>, </a:t>
            </a:r>
            <a:r>
              <a:rPr lang="ru-RU" i="0" dirty="0" err="1" smtClean="0"/>
              <a:t>необхідних</a:t>
            </a:r>
            <a:r>
              <a:rPr lang="ru-RU" i="0" dirty="0" smtClean="0"/>
              <a:t> для </a:t>
            </a:r>
            <a:r>
              <a:rPr lang="ru-RU" i="0" dirty="0" err="1" smtClean="0"/>
              <a:t>досягнення</a:t>
            </a:r>
            <a:r>
              <a:rPr lang="ru-RU" i="0" dirty="0" smtClean="0"/>
              <a:t> </a:t>
            </a:r>
            <a:r>
              <a:rPr lang="ru-RU" i="0" dirty="0" err="1" smtClean="0"/>
              <a:t>цілей</a:t>
            </a:r>
            <a:r>
              <a:rPr lang="ru-RU" i="0" dirty="0" smtClean="0"/>
              <a:t> </a:t>
            </a:r>
            <a:r>
              <a:rPr lang="en-US" i="0" dirty="0" smtClean="0"/>
              <a:t>Sprint'</a:t>
            </a:r>
            <a:r>
              <a:rPr lang="ru-RU" i="0" dirty="0" smtClean="0"/>
              <a:t>а. </a:t>
            </a:r>
            <a:r>
              <a:rPr lang="ru-RU" b="1" i="0" dirty="0" smtClean="0"/>
              <a:t>НЕ ВИРІШЕННЯ</a:t>
            </a:r>
            <a:r>
              <a:rPr lang="ru-RU" i="0" dirty="0" smtClean="0"/>
              <a:t> проблем</a:t>
            </a:r>
            <a:r>
              <a:rPr lang="ru-RU" i="0" baseline="0" dirty="0" smtClean="0"/>
              <a:t> конкретного </a:t>
            </a:r>
            <a:r>
              <a:rPr lang="ru-RU" i="0" baseline="0" dirty="0" err="1" smtClean="0"/>
              <a:t>учасника</a:t>
            </a:r>
            <a:r>
              <a:rPr lang="ru-RU" i="0" baseline="0" dirty="0" smtClean="0"/>
              <a:t> </a:t>
            </a:r>
            <a:r>
              <a:rPr lang="ru-RU" i="0" baseline="0" dirty="0" err="1" smtClean="0"/>
              <a:t>тіми</a:t>
            </a:r>
            <a:r>
              <a:rPr lang="ru-RU" i="0" baseline="0" dirty="0" smtClean="0"/>
              <a:t>.</a:t>
            </a:r>
            <a:endParaRPr lang="ru-RU" i="0" dirty="0" smtClean="0"/>
          </a:p>
          <a:p>
            <a:pPr marL="171450" indent="-171450">
              <a:buFontTx/>
              <a:buChar char="-"/>
            </a:pPr>
            <a:r>
              <a:rPr lang="en-US" b="1" i="0" dirty="0" smtClean="0"/>
              <a:t>Potentially Shippable product Increment</a:t>
            </a:r>
            <a:r>
              <a:rPr lang="en-US" i="0" dirty="0" smtClean="0"/>
              <a:t> - </a:t>
            </a:r>
            <a:r>
              <a:rPr lang="uk-UA" i="0" dirty="0" smtClean="0"/>
              <a:t>потенційні</a:t>
            </a:r>
            <a:r>
              <a:rPr lang="uk-UA" i="0" baseline="0" dirty="0" smtClean="0"/>
              <a:t> </a:t>
            </a:r>
            <a:r>
              <a:rPr lang="uk-UA" i="0" baseline="0" dirty="0" err="1" smtClean="0"/>
              <a:t>інкрементні</a:t>
            </a:r>
            <a:r>
              <a:rPr lang="uk-UA" i="0" baseline="0" dirty="0" smtClean="0"/>
              <a:t> поставки готового продукту</a:t>
            </a:r>
            <a:r>
              <a:rPr lang="en-US" i="0" baseline="0" dirty="0" smtClean="0"/>
              <a:t> (</a:t>
            </a:r>
            <a:r>
              <a:rPr lang="uk-UA" i="0" baseline="0" dirty="0" smtClean="0"/>
              <a:t>частинка продукту з новими можливостями готова в кінці </a:t>
            </a:r>
            <a:r>
              <a:rPr lang="uk-UA" i="0" baseline="0" dirty="0" err="1" smtClean="0"/>
              <a:t>спрінта</a:t>
            </a:r>
            <a:r>
              <a:rPr lang="en-US" i="0" baseline="0" dirty="0" smtClean="0"/>
              <a:t>)</a:t>
            </a:r>
            <a:r>
              <a:rPr lang="uk-UA" i="0" baseline="0" dirty="0" smtClean="0"/>
              <a:t>.</a:t>
            </a:r>
          </a:p>
          <a:p>
            <a:pPr marL="171450" indent="-171450">
              <a:buFontTx/>
              <a:buChar char="-"/>
            </a:pPr>
            <a:r>
              <a:rPr lang="uk-UA" b="1" i="0" baseline="0" dirty="0" smtClean="0"/>
              <a:t>Приклад</a:t>
            </a:r>
            <a:r>
              <a:rPr lang="uk-UA" i="0" baseline="0" dirty="0" smtClean="0"/>
              <a:t> із будівництва котеджів.</a:t>
            </a:r>
            <a:endParaRPr lang="en-US" i="0" dirty="0"/>
          </a:p>
        </p:txBody>
      </p:sp>
      <p:sp>
        <p:nvSpPr>
          <p:cNvPr id="4" name="Footer Placeholder 3"/>
          <p:cNvSpPr>
            <a:spLocks noGrp="1"/>
          </p:cNvSpPr>
          <p:nvPr>
            <p:ph type="ftr" sz="quarter" idx="10"/>
          </p:nvPr>
        </p:nvSpPr>
        <p:spPr/>
        <p:txBody>
          <a:bodyPr/>
          <a:lstStyle/>
          <a:p>
            <a:r>
              <a:rPr lang="en-US" smtClean="0"/>
              <a:t>jksdksd jh jhfkjhfsd</a:t>
            </a:r>
            <a:endParaRPr lang="en-US"/>
          </a:p>
        </p:txBody>
      </p:sp>
      <p:sp>
        <p:nvSpPr>
          <p:cNvPr id="5" name="Slide Number Placeholder 4"/>
          <p:cNvSpPr>
            <a:spLocks noGrp="1"/>
          </p:cNvSpPr>
          <p:nvPr>
            <p:ph type="sldNum" sz="quarter" idx="11"/>
          </p:nvPr>
        </p:nvSpPr>
        <p:spPr/>
        <p:txBody>
          <a:bodyPr/>
          <a:lstStyle/>
          <a:p>
            <a:fld id="{0B208339-1CDE-4508-95CE-C65DBDC3BF13}" type="slidenum">
              <a:rPr lang="en-US" smtClean="0"/>
              <a:pPr/>
              <a:t>13</a:t>
            </a:fld>
            <a:endParaRPr lang="en-US"/>
          </a:p>
        </p:txBody>
      </p:sp>
    </p:spTree>
    <p:extLst>
      <p:ext uri="{BB962C8B-B14F-4D97-AF65-F5344CB8AC3E}">
        <p14:creationId xmlns:p14="http://schemas.microsoft.com/office/powerpoint/2010/main" val="336453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Layout (w/ bullets)">
    <p:spTree>
      <p:nvGrpSpPr>
        <p:cNvPr id="1" name=""/>
        <p:cNvGrpSpPr/>
        <p:nvPr/>
      </p:nvGrpSpPr>
      <p:grpSpPr>
        <a:xfrm>
          <a:off x="0" y="0"/>
          <a:ext cx="0" cy="0"/>
          <a:chOff x="0" y="0"/>
          <a:chExt cx="0" cy="0"/>
        </a:xfrm>
      </p:grpSpPr>
      <p:sp>
        <p:nvSpPr>
          <p:cNvPr id="5" name="Text Placeholder 2"/>
          <p:cNvSpPr>
            <a:spLocks noGrp="1"/>
          </p:cNvSpPr>
          <p:nvPr>
            <p:ph idx="1"/>
          </p:nvPr>
        </p:nvSpPr>
        <p:spPr>
          <a:xfrm>
            <a:off x="230400" y="1447800"/>
            <a:ext cx="8229600" cy="4525963"/>
          </a:xfrm>
          <a:prstGeom prst="rect">
            <a:avLst/>
          </a:prstGeom>
        </p:spPr>
        <p:txBody>
          <a:bodyPr vert="horz" lIns="91440" tIns="45720" rIns="91440" bIns="45720" rtlCol="0">
            <a:normAutofit/>
          </a:bodyPr>
          <a:lstStyle>
            <a:lvl1pPr marL="266700" indent="-266700">
              <a:defRPr baseline="0">
                <a:latin typeface="Segoe UI" pitchFamily="34" charset="0"/>
                <a:ea typeface="Segoe UI" pitchFamily="34" charset="0"/>
                <a:cs typeface="Segoe UI" pitchFamily="34" charset="0"/>
              </a:defRPr>
            </a:lvl1pPr>
            <a:lvl2pPr>
              <a:buClr>
                <a:schemeClr val="tx1">
                  <a:lumMod val="65000"/>
                  <a:lumOff val="35000"/>
                </a:schemeClr>
              </a:buClr>
              <a:defRPr>
                <a:solidFill>
                  <a:schemeClr val="tx1">
                    <a:lumMod val="85000"/>
                    <a:lumOff val="15000"/>
                  </a:schemeClr>
                </a:solidFill>
                <a:latin typeface="Segoe UI" pitchFamily="34" charset="0"/>
                <a:ea typeface="Segoe UI" pitchFamily="34" charset="0"/>
                <a:cs typeface="Segoe UI" pitchFamily="34" charset="0"/>
              </a:defRPr>
            </a:lvl2pPr>
            <a:lvl3pPr marL="971550" indent="-171450">
              <a:buClr>
                <a:schemeClr val="tx1">
                  <a:lumMod val="65000"/>
                  <a:lumOff val="35000"/>
                </a:schemeClr>
              </a:buClr>
              <a:buFont typeface="Arial" panose="020B0604020202020204" pitchFamily="34" charset="0"/>
              <a:buChar char="•"/>
              <a:defRPr>
                <a:solidFill>
                  <a:schemeClr val="tx1">
                    <a:lumMod val="65000"/>
                    <a:lumOff val="35000"/>
                  </a:schemeClr>
                </a:solidFill>
                <a:latin typeface="Segoe UI" pitchFamily="34" charset="0"/>
                <a:ea typeface="Segoe UI" pitchFamily="34" charset="0"/>
                <a:cs typeface="Segoe UI" pitchFamily="34" charset="0"/>
              </a:defRPr>
            </a:lvl3pPr>
            <a:lvl4pPr>
              <a:buClr>
                <a:srgbClr val="017EB8"/>
              </a:buClr>
              <a:defRPr>
                <a:solidFill>
                  <a:schemeClr val="tx1">
                    <a:lumMod val="65000"/>
                    <a:lumOff val="35000"/>
                  </a:schemeClr>
                </a:solidFill>
                <a:latin typeface="Segoe UI" pitchFamily="34" charset="0"/>
                <a:ea typeface="Segoe UI" pitchFamily="34" charset="0"/>
                <a:cs typeface="Segoe UI" pitchFamily="34" charset="0"/>
              </a:defRPr>
            </a:lvl4pPr>
            <a:lvl5pPr>
              <a:buClr>
                <a:schemeClr val="tx1">
                  <a:lumMod val="50000"/>
                  <a:lumOff val="50000"/>
                </a:schemeClr>
              </a:buCl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7" name="Title 3"/>
          <p:cNvSpPr>
            <a:spLocks noGrp="1"/>
          </p:cNvSpPr>
          <p:nvPr>
            <p:ph type="title"/>
          </p:nvPr>
        </p:nvSpPr>
        <p:spPr>
          <a:xfrm>
            <a:off x="230400" y="0"/>
            <a:ext cx="8229600" cy="914400"/>
          </a:xfrm>
        </p:spPr>
        <p:txBody>
          <a:bodyPr/>
          <a:lstStyle>
            <a:lvl1pPr algn="l">
              <a:defRPr baseline="0">
                <a:solidFill>
                  <a:srgbClr val="017EB8"/>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smtClean="0"/>
              <a:t>Click to edit Master title style</a:t>
            </a:r>
            <a:endParaRPr lang="uk-UA"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17E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vert="horz" lIns="91440" tIns="45720" rIns="91440" bIns="45720" rtlCol="0" anchor="ctr">
            <a:noAutofit/>
          </a:bodyPr>
          <a:lstStyle>
            <a:lvl1pPr algn="ctr">
              <a:defRPr lang="en-US" sz="4400" cap="none" baseline="0" dirty="0">
                <a:latin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093155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2400" y="0"/>
            <a:ext cx="43452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35412785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12544571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One Columns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2"/>
          <p:cNvSpPr>
            <a:spLocks noGrp="1"/>
          </p:cNvSpPr>
          <p:nvPr>
            <p:ph idx="11"/>
          </p:nvPr>
        </p:nvSpPr>
        <p:spPr>
          <a:xfrm>
            <a:off x="4800600" y="0"/>
            <a:ext cx="4343400" cy="6858000"/>
          </a:xfrm>
          <a:prstGeom prst="rect">
            <a:avLst/>
          </a:prstGeom>
          <a:solidFill>
            <a:schemeClr val="bg1"/>
          </a:solidFill>
        </p:spPr>
        <p:txBody>
          <a:bodyPr vert="horz" lIns="91440" tIns="252000" rIns="91440" bIns="45720" rtlCol="0">
            <a:normAutofit/>
          </a:bodyPr>
          <a:lstStyle>
            <a:lvl1pPr>
              <a:defRPr sz="2400" baseline="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29840982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Layout with Pictur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0" y="5181600"/>
            <a:ext cx="9136380" cy="914400"/>
          </a:xfrm>
          <a:solidFill>
            <a:srgbClr val="017EB8"/>
          </a:solidFill>
        </p:spPr>
        <p:txBody>
          <a:bodyPr vert="horz" lIns="360000" tIns="45720" rIns="91440" bIns="45720" rtlCol="0" anchor="ctr">
            <a:noAutofit/>
          </a:bodyPr>
          <a:lstStyle>
            <a:lvl1pPr>
              <a:defRPr lang="en-US" sz="4400" cap="none" baseline="0" dirty="0">
                <a:solidFill>
                  <a:schemeClr val="bg1"/>
                </a:solidFill>
                <a:latin typeface="Segoe UI" pitchFamily="34" charset="0"/>
              </a:defRPr>
            </a:lvl1pPr>
          </a:lstStyle>
          <a:p>
            <a:pPr lvl="0"/>
            <a:endParaRPr lang="en-US" dirty="0"/>
          </a:p>
        </p:txBody>
      </p:sp>
    </p:spTree>
    <p:extLst>
      <p:ext uri="{BB962C8B-B14F-4D97-AF65-F5344CB8AC3E}">
        <p14:creationId xmlns:p14="http://schemas.microsoft.com/office/powerpoint/2010/main" val="7351176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with 3 columns">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457200" y="2362200"/>
            <a:ext cx="8382000" cy="1447800"/>
          </a:xfrm>
        </p:spPr>
        <p:txBody>
          <a:bodyPr vert="horz" lIns="91440" tIns="45720" rIns="91440" bIns="45720" rtlCol="0" anchor="ctr">
            <a:noAutofit/>
          </a:bodyPr>
          <a:lstStyle>
            <a:lvl1pPr algn="ctr">
              <a:defRPr lang="en-US" sz="4800" cap="none" baseline="0" dirty="0">
                <a:solidFill>
                  <a:schemeClr val="bg1"/>
                </a:solidFill>
                <a:latin typeface="Segoe UI" pitchFamily="34" charset="0"/>
              </a:defRPr>
            </a:lvl1pPr>
          </a:lstStyle>
          <a:p>
            <a:pPr lvl="0"/>
            <a:endParaRPr lang="en-US" dirty="0"/>
          </a:p>
        </p:txBody>
      </p:sp>
      <p:sp>
        <p:nvSpPr>
          <p:cNvPr id="2" name="TextBox 1"/>
          <p:cNvSpPr txBox="1"/>
          <p:nvPr userDrawn="1"/>
        </p:nvSpPr>
        <p:spPr>
          <a:xfrm>
            <a:off x="2743200" y="4953000"/>
            <a:ext cx="1600200" cy="1371600"/>
          </a:xfrm>
          <a:prstGeom prst="rect">
            <a:avLst/>
          </a:prstGeom>
        </p:spPr>
        <p:txBody>
          <a:bodyPr vert="horz" wrap="square" lIns="91440" tIns="45720" rIns="91440" bIns="45720" rtlCol="0">
            <a:normAutofit/>
          </a:bodyPr>
          <a:lstStyle/>
          <a:p>
            <a:pPr marL="0" indent="0">
              <a:buFont typeface="Arial" panose="020B0604020202020204" pitchFamily="34" charset="0"/>
              <a:buNone/>
            </a:pPr>
            <a:endParaRPr lang="uk-UA" smtClean="0"/>
          </a:p>
        </p:txBody>
      </p:sp>
      <p:sp>
        <p:nvSpPr>
          <p:cNvPr id="6" name="Text Placeholder 5"/>
          <p:cNvSpPr>
            <a:spLocks noGrp="1"/>
          </p:cNvSpPr>
          <p:nvPr>
            <p:ph type="body" sz="quarter" idx="13" hasCustomPrompt="1"/>
          </p:nvPr>
        </p:nvSpPr>
        <p:spPr>
          <a:xfrm>
            <a:off x="6934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6" name="Text Placeholder 5"/>
          <p:cNvSpPr>
            <a:spLocks noGrp="1"/>
          </p:cNvSpPr>
          <p:nvPr>
            <p:ph type="body" sz="quarter" idx="14" hasCustomPrompt="1"/>
          </p:nvPr>
        </p:nvSpPr>
        <p:spPr>
          <a:xfrm>
            <a:off x="4775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7" name="Text Placeholder 5"/>
          <p:cNvSpPr>
            <a:spLocks noGrp="1"/>
          </p:cNvSpPr>
          <p:nvPr>
            <p:ph type="body" sz="quarter" idx="15" hasCustomPrompt="1"/>
          </p:nvPr>
        </p:nvSpPr>
        <p:spPr>
          <a:xfrm>
            <a:off x="2616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
        <p:nvSpPr>
          <p:cNvPr id="18" name="Text Placeholder 5"/>
          <p:cNvSpPr>
            <a:spLocks noGrp="1"/>
          </p:cNvSpPr>
          <p:nvPr>
            <p:ph type="body" sz="quarter" idx="16" hasCustomPrompt="1"/>
          </p:nvPr>
        </p:nvSpPr>
        <p:spPr>
          <a:xfrm>
            <a:off x="457200" y="5334000"/>
            <a:ext cx="1805709" cy="1295400"/>
          </a:xfrm>
        </p:spPr>
        <p:txBody>
          <a:bodyPr lIns="0" numCol="1"/>
          <a:lstStyle>
            <a:lvl1pPr marL="0" marR="0" indent="0" algn="l" defTabSz="0" rtl="0" eaLnBrk="1" fontAlgn="auto" latinLnBrk="0" hangingPunct="1">
              <a:lnSpc>
                <a:spcPct val="100000"/>
              </a:lnSpc>
              <a:spcBef>
                <a:spcPts val="0"/>
              </a:spcBef>
              <a:spcAft>
                <a:spcPts val="0"/>
              </a:spcAft>
              <a:buClr>
                <a:srgbClr val="017EB8"/>
              </a:buClr>
              <a:buSzTx/>
              <a:buFont typeface="Arial" panose="020B0604020202020204" pitchFamily="34" charset="0"/>
              <a:buNone/>
              <a:tabLst/>
              <a:defRPr lang="en-US" sz="1200" kern="1200" baseline="0" smtClean="0">
                <a:solidFill>
                  <a:srgbClr val="75BEE9"/>
                </a:solidFill>
                <a:latin typeface="Segoe UI" pitchFamily="34" charset="0"/>
                <a:ea typeface="Segoe UI" pitchFamily="34" charset="0"/>
                <a:cs typeface="Segoe UI" pitchFamily="34" charset="0"/>
              </a:defRPr>
            </a:lvl1pPr>
          </a:lstStyle>
          <a:p>
            <a:pPr marL="266700" marR="0" lvl="0" indent="-266700" algn="l" defTabSz="914400" rtl="0" eaLnBrk="1" fontAlgn="auto" latinLnBrk="0" hangingPunct="1">
              <a:lnSpc>
                <a:spcPct val="100000"/>
              </a:lnSpc>
              <a:spcBef>
                <a:spcPct val="20000"/>
              </a:spcBef>
              <a:spcAft>
                <a:spcPts val="0"/>
              </a:spcAft>
              <a:buClr>
                <a:srgbClr val="017EB8"/>
              </a:buClr>
              <a:buSzTx/>
              <a:buFont typeface="Arial" panose="020B0604020202020204" pitchFamily="34" charset="0"/>
              <a:buChar char="•"/>
              <a:tabLst/>
              <a:defRPr/>
            </a:pPr>
            <a:r>
              <a:rPr lang="en-US" dirty="0" smtClean="0"/>
              <a:t>Click to add text</a:t>
            </a:r>
          </a:p>
          <a:p>
            <a:pPr lvl="0"/>
            <a:endParaRPr lang="uk-UA" dirty="0"/>
          </a:p>
        </p:txBody>
      </p:sp>
    </p:spTree>
    <p:extLst>
      <p:ext uri="{BB962C8B-B14F-4D97-AF65-F5344CB8AC3E}">
        <p14:creationId xmlns:p14="http://schemas.microsoft.com/office/powerpoint/2010/main" val="35058025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6"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baseline="0" dirty="0">
                <a:solidFill>
                  <a:srgbClr val="75BEE9"/>
                </a:solidFill>
              </a:defRPr>
            </a:lvl1pPr>
          </a:lstStyle>
          <a:p>
            <a:pPr marL="0" lvl="0" indent="0">
              <a:buNone/>
            </a:pPr>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16357675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00" y="2514600"/>
            <a:ext cx="1981200" cy="1981200"/>
          </a:xfrm>
        </p:spPr>
        <p:txBody>
          <a:bodyPr/>
          <a:lstStyle/>
          <a:p>
            <a:endParaRPr lang="uk-UA"/>
          </a:p>
        </p:txBody>
      </p:sp>
      <p:sp>
        <p:nvSpPr>
          <p:cNvPr id="5"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7"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393295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8" name="Title 1"/>
          <p:cNvSpPr>
            <a:spLocks noGrp="1"/>
          </p:cNvSpPr>
          <p:nvPr>
            <p:ph type="ctrTitle"/>
          </p:nvPr>
        </p:nvSpPr>
        <p:spPr>
          <a:xfrm>
            <a:off x="304800" y="1828800"/>
            <a:ext cx="4495800" cy="1447800"/>
          </a:xfrm>
        </p:spPr>
        <p:txBody>
          <a:bodyPr vert="horz" lIns="91440" tIns="45720" rIns="91440" bIns="45720" rtlCol="0" anchor="ctr">
            <a:noAutofit/>
          </a:bodyPr>
          <a:lstStyle>
            <a:lvl1pPr>
              <a:defRPr lang="en-US" sz="4400" cap="none" baseline="0" dirty="0">
                <a:latin typeface="Segoe UI" pitchFamily="34" charset="0"/>
              </a:defRPr>
            </a:lvl1pPr>
          </a:lstStyle>
          <a:p>
            <a:pPr lvl="0"/>
            <a:endParaRPr lang="en-US" dirty="0"/>
          </a:p>
        </p:txBody>
      </p:sp>
      <p:sp>
        <p:nvSpPr>
          <p:cNvPr id="9" name="Subtitle 2"/>
          <p:cNvSpPr>
            <a:spLocks noGrp="1"/>
          </p:cNvSpPr>
          <p:nvPr>
            <p:ph type="subTitle" idx="1"/>
          </p:nvPr>
        </p:nvSpPr>
        <p:spPr>
          <a:xfrm>
            <a:off x="419100" y="4953000"/>
            <a:ext cx="3877408" cy="762000"/>
          </a:xfrm>
        </p:spPr>
        <p:txBody>
          <a:bodyPr vert="horz" lIns="91440" tIns="45720" rIns="91440" bIns="45720" rtlCol="0">
            <a:normAutofit/>
          </a:bodyPr>
          <a:lstStyle>
            <a:lvl1pPr marL="0" indent="0">
              <a:defRPr lang="en-US" sz="2400" dirty="0">
                <a:solidFill>
                  <a:srgbClr val="75BEE9"/>
                </a:solidFill>
              </a:defRPr>
            </a:lvl1pPr>
          </a:lstStyle>
          <a:p>
            <a:pPr marL="0" lvl="0" indent="0">
              <a:buNone/>
            </a:pPr>
            <a:endParaRPr lang="en-US" dirty="0"/>
          </a:p>
        </p:txBody>
      </p:sp>
      <p:sp>
        <p:nvSpPr>
          <p:cNvPr id="5" name="Picture Placeholder 4"/>
          <p:cNvSpPr>
            <a:spLocks noGrp="1"/>
          </p:cNvSpPr>
          <p:nvPr>
            <p:ph type="pic" sz="quarter" idx="10"/>
          </p:nvPr>
        </p:nvSpPr>
        <p:spPr>
          <a:xfrm>
            <a:off x="5029200" y="0"/>
            <a:ext cx="3733800" cy="6858000"/>
          </a:xfrm>
        </p:spPr>
        <p:txBody>
          <a:bodyPr/>
          <a:lstStyle>
            <a:lvl1pPr marL="0" indent="0" algn="ctr">
              <a:buNone/>
              <a:defRPr/>
            </a:lvl1pPr>
          </a:lstStyle>
          <a:p>
            <a:endParaRPr lang="uk-UA"/>
          </a:p>
        </p:txBody>
      </p:sp>
    </p:spTree>
    <p:extLst>
      <p:ext uri="{BB962C8B-B14F-4D97-AF65-F5344CB8AC3E}">
        <p14:creationId xmlns:p14="http://schemas.microsoft.com/office/powerpoint/2010/main" val="19636380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w/o logo)">
    <p:bg>
      <p:bgPr>
        <a:solidFill>
          <a:srgbClr val="017EB8"/>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438400" y="2590800"/>
            <a:ext cx="6477000" cy="1447800"/>
          </a:xfrm>
        </p:spPr>
        <p:txBody>
          <a:bodyPr vert="horz" lIns="91440" tIns="45720" rIns="91440" bIns="45720" rtlCol="0" anchor="ctr">
            <a:noAutofit/>
          </a:bodyPr>
          <a:lstStyle>
            <a:lvl1pPr>
              <a:defRPr lang="en-US" sz="4800" cap="none" baseline="0" dirty="0">
                <a:latin typeface="Segoe UI" pitchFamily="34" charset="0"/>
              </a:defRPr>
            </a:lvl1pPr>
          </a:lstStyle>
          <a:p>
            <a:pPr lvl="0"/>
            <a:endParaRPr lang="en-US" dirty="0"/>
          </a:p>
        </p:txBody>
      </p:sp>
      <p:sp>
        <p:nvSpPr>
          <p:cNvPr id="5" name="Subtitle 2"/>
          <p:cNvSpPr>
            <a:spLocks noGrp="1"/>
          </p:cNvSpPr>
          <p:nvPr>
            <p:ph type="subTitle" idx="1"/>
          </p:nvPr>
        </p:nvSpPr>
        <p:spPr>
          <a:xfrm>
            <a:off x="2438400" y="5410200"/>
            <a:ext cx="6400800" cy="990600"/>
          </a:xfrm>
        </p:spPr>
        <p:txBody>
          <a:bodyPr vert="horz" lIns="91440" tIns="45720" rIns="91440" bIns="45720" rtlCol="0">
            <a:normAutofit/>
          </a:bodyPr>
          <a:lstStyle>
            <a:lvl1pPr>
              <a:defRPr lang="en-US" sz="2400" dirty="0">
                <a:solidFill>
                  <a:srgbClr val="75BEE9"/>
                </a:solidFill>
              </a:defRPr>
            </a:lvl1pPr>
          </a:lstStyle>
          <a:p>
            <a:pPr marL="0" lvl="0" indent="0">
              <a:buNone/>
            </a:pPr>
            <a:r>
              <a:rPr lang="en-US" dirty="0" smtClean="0"/>
              <a:t>Click to edit Master subtitle style</a:t>
            </a:r>
            <a:endParaRPr lang="en-US" dirty="0"/>
          </a:p>
        </p:txBody>
      </p:sp>
    </p:spTree>
    <p:extLst>
      <p:ext uri="{BB962C8B-B14F-4D97-AF65-F5344CB8AC3E}">
        <p14:creationId xmlns:p14="http://schemas.microsoft.com/office/powerpoint/2010/main" val="32254650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Layout (w/o bullets)">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228600" y="1447800"/>
            <a:ext cx="8229600" cy="4525963"/>
          </a:xfrm>
          <a:prstGeom prst="rect">
            <a:avLst/>
          </a:prstGeom>
        </p:spPr>
        <p:txBody>
          <a:bodyPr vert="horz" lIns="91440" tIns="45720" rIns="91440" bIns="45720" rtlCol="0">
            <a:normAutofit/>
          </a:bodyPr>
          <a:lstStyle>
            <a:lvl1pPr marL="0" indent="0">
              <a:buNone/>
              <a:defRPr sz="3200" baseline="0">
                <a:solidFill>
                  <a:schemeClr val="tx1">
                    <a:lumMod val="75000"/>
                    <a:lumOff val="25000"/>
                  </a:schemeClr>
                </a:solidFill>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add text</a:t>
            </a:r>
            <a:endParaRPr lang="en-US" dirty="0"/>
          </a:p>
        </p:txBody>
      </p:sp>
      <p:sp>
        <p:nvSpPr>
          <p:cNvPr id="4" name="Title 3"/>
          <p:cNvSpPr>
            <a:spLocks noGrp="1"/>
          </p:cNvSpPr>
          <p:nvPr>
            <p:ph type="title"/>
          </p:nvPr>
        </p:nvSpPr>
        <p:spPr>
          <a:xfrm>
            <a:off x="2286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2"/>
          <p:cNvSpPr>
            <a:spLocks noGrp="1"/>
          </p:cNvSpPr>
          <p:nvPr>
            <p:ph idx="10"/>
          </p:nvPr>
        </p:nvSpPr>
        <p:spPr>
          <a:xfrm>
            <a:off x="2304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7"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9"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1" name="Text Placeholder 2"/>
          <p:cNvSpPr>
            <a:spLocks noGrp="1"/>
          </p:cNvSpPr>
          <p:nvPr>
            <p:ph idx="11"/>
          </p:nvPr>
        </p:nvSpPr>
        <p:spPr>
          <a:xfrm>
            <a:off x="4800600" y="1450102"/>
            <a:ext cx="3886200" cy="4493498"/>
          </a:xfrm>
          <a:prstGeom prst="rect">
            <a:avLst/>
          </a:prstGeom>
        </p:spPr>
        <p:txBody>
          <a:bodyPr vert="horz" lIns="91440" tIns="45720" rIns="91440" bIns="45720" rtlCol="0">
            <a:normAutofit/>
          </a:bodyPr>
          <a:lstStyle>
            <a:lvl1pPr>
              <a:defRPr sz="2400"/>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1800" kern="120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defRPr lang="en-US" sz="1600" kern="1200" dirty="0">
                <a:solidFill>
                  <a:schemeClr val="tx1">
                    <a:lumMod val="65000"/>
                    <a:lumOff val="35000"/>
                  </a:schemeClr>
                </a:solidFill>
                <a:latin typeface="Segoe UI" pitchFamily="34" charset="0"/>
                <a:ea typeface="Segoe UI" pitchFamily="34" charset="0"/>
                <a:cs typeface="Segoe UI" pitchFamily="34" charset="0"/>
              </a:defRPr>
            </a:lvl4pPr>
            <a:lvl5pPr marL="1485900" indent="-228600">
              <a:defRPr lang="en-US" sz="1600" kern="1200" dirty="0">
                <a:solidFill>
                  <a:schemeClr val="tx1"/>
                </a:solidFill>
                <a:latin typeface="Segoe UI" pitchFamily="34" charset="0"/>
                <a:ea typeface="Segoe UI" pitchFamily="34" charset="0"/>
                <a:cs typeface="Segoe UI" pitchFamily="34" charset="0"/>
              </a:defRPr>
            </a:lvl5p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Tree>
    <p:extLst>
      <p:ext uri="{BB962C8B-B14F-4D97-AF65-F5344CB8AC3E}">
        <p14:creationId xmlns:p14="http://schemas.microsoft.com/office/powerpoint/2010/main" val="4349489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4" name="Title 3"/>
          <p:cNvSpPr>
            <a:spLocks noGrp="1"/>
          </p:cNvSpPr>
          <p:nvPr>
            <p:ph type="title"/>
          </p:nvPr>
        </p:nvSpPr>
        <p:spPr>
          <a:xfrm>
            <a:off x="230400" y="0"/>
            <a:ext cx="8229600" cy="914400"/>
          </a:xfrm>
        </p:spPr>
        <p:txBody>
          <a:bodyPr/>
          <a:lstStyle>
            <a:lvl1pPr>
              <a:defRPr baseline="0">
                <a:solidFill>
                  <a:srgbClr val="017EB8"/>
                </a:solidFill>
              </a:defRPr>
            </a:lvl1pPr>
          </a:lstStyle>
          <a:p>
            <a:r>
              <a:rPr lang="en-US" dirty="0" smtClean="0"/>
              <a:t>Click to edit Master title style</a:t>
            </a:r>
            <a:endParaRPr lang="uk-UA" dirty="0"/>
          </a:p>
        </p:txBody>
      </p:sp>
      <p:sp>
        <p:nvSpPr>
          <p:cNvPr id="10" name="Slide Number Placeholder 5"/>
          <p:cNvSpPr>
            <a:spLocks noGrp="1"/>
          </p:cNvSpPr>
          <p:nvPr>
            <p:ph type="sldNum" sz="quarter" idx="4"/>
          </p:nvPr>
        </p:nvSpPr>
        <p:spPr>
          <a:xfrm>
            <a:off x="6804000" y="6444000"/>
            <a:ext cx="2133600" cy="360000"/>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Tree>
    <p:extLst>
      <p:ext uri="{BB962C8B-B14F-4D97-AF65-F5344CB8AC3E}">
        <p14:creationId xmlns:p14="http://schemas.microsoft.com/office/powerpoint/2010/main" val="21073695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r="-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0400" y="0"/>
            <a:ext cx="8229600" cy="914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3" name="Text Placeholder 2"/>
          <p:cNvSpPr>
            <a:spLocks noGrp="1"/>
          </p:cNvSpPr>
          <p:nvPr>
            <p:ph type="body" idx="1"/>
          </p:nvPr>
        </p:nvSpPr>
        <p:spPr>
          <a:xfrm>
            <a:off x="230400" y="1447800"/>
            <a:ext cx="8229600" cy="4525963"/>
          </a:xfrm>
          <a:prstGeom prst="rect">
            <a:avLst/>
          </a:prstGeom>
        </p:spPr>
        <p:txBody>
          <a:bodyPr vert="horz" lIns="91440" tIns="45720" rIns="91440" bIns="45720" rtlCol="0">
            <a:normAutofit/>
          </a:bodyPr>
          <a:lstStyle/>
          <a:p>
            <a:pPr lvl="0"/>
            <a:r>
              <a:rPr lang="en-US" dirty="0" smtClean="0"/>
              <a:t>Click to edit Master text styles</a:t>
            </a:r>
          </a:p>
          <a:p>
            <a:pPr marL="628650" lvl="1" indent="-285750" algn="l" defTabSz="914400" rtl="0" eaLnBrk="1" latinLnBrk="0" hangingPunct="1">
              <a:spcBef>
                <a:spcPct val="20000"/>
              </a:spcBef>
              <a:buClr>
                <a:schemeClr val="tx1">
                  <a:lumMod val="65000"/>
                  <a:lumOff val="35000"/>
                </a:schemeClr>
              </a:buClr>
              <a:buFont typeface="Wingdings" panose="05000000000000000000" pitchFamily="2" charset="2"/>
              <a:buChar char="§"/>
            </a:pPr>
            <a:r>
              <a:rPr lang="en-US" dirty="0" smtClean="0"/>
              <a:t>Second level</a:t>
            </a:r>
          </a:p>
          <a:p>
            <a:pPr marL="971550" lvl="2" indent="-171450" algn="l" defTabSz="914400" rtl="0" eaLnBrk="1" latinLnBrk="0" hangingPunct="1">
              <a:spcBef>
                <a:spcPct val="20000"/>
              </a:spcBef>
              <a:buClr>
                <a:schemeClr val="tx1">
                  <a:lumMod val="65000"/>
                  <a:lumOff val="35000"/>
                </a:schemeClr>
              </a:buClr>
              <a:buFont typeface="Arial" panose="020B0604020202020204" pitchFamily="34" charset="0"/>
              <a:buChar char="•"/>
            </a:pPr>
            <a:r>
              <a:rPr lang="en-US" dirty="0" smtClean="0"/>
              <a:t>Third level</a:t>
            </a:r>
          </a:p>
          <a:p>
            <a:pPr marL="1257300" lvl="3" indent="-228600" algn="l" defTabSz="914400" rtl="0" eaLnBrk="1" latinLnBrk="0" hangingPunct="1">
              <a:spcBef>
                <a:spcPct val="20000"/>
              </a:spcBef>
              <a:buClr>
                <a:srgbClr val="017EB8"/>
              </a:buClr>
              <a:buFont typeface="Wingdings" panose="05000000000000000000" pitchFamily="2" charset="2"/>
              <a:buChar char="§"/>
            </a:pPr>
            <a:r>
              <a:rPr lang="en-US" dirty="0" smtClean="0"/>
              <a:t>Fourth level</a:t>
            </a:r>
            <a:endParaRPr lang="en-US" dirty="0"/>
          </a:p>
        </p:txBody>
      </p:sp>
      <p:sp>
        <p:nvSpPr>
          <p:cNvPr id="6" name="Slide Number Placeholder 5"/>
          <p:cNvSpPr>
            <a:spLocks noGrp="1"/>
          </p:cNvSpPr>
          <p:nvPr>
            <p:ph type="sldNum" sz="quarter" idx="4"/>
          </p:nvPr>
        </p:nvSpPr>
        <p:spPr>
          <a:xfrm>
            <a:off x="6858000" y="6446837"/>
            <a:ext cx="2133600" cy="365125"/>
          </a:xfrm>
          <a:prstGeom prst="rect">
            <a:avLst/>
          </a:prstGeom>
        </p:spPr>
        <p:txBody>
          <a:bodyPr vert="horz" lIns="91440" tIns="45720" rIns="91440" bIns="45720" rtlCol="0" anchor="ctr"/>
          <a:lstStyle>
            <a:lvl1pPr algn="r">
              <a:defRPr sz="12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fld id="{AD53D713-3284-4C71-8174-D6528838EBFD}" type="slidenum">
              <a:rPr lang="uk-UA" smtClean="0"/>
              <a:pPr/>
              <a:t>‹№›</a:t>
            </a:fld>
            <a:endParaRPr lang="uk-UA"/>
          </a:p>
        </p:txBody>
      </p:sp>
      <p:sp>
        <p:nvSpPr>
          <p:cNvPr id="5" name="Content Placeholder 2"/>
          <p:cNvSpPr txBox="1">
            <a:spLocks/>
          </p:cNvSpPr>
          <p:nvPr userDrawn="1"/>
        </p:nvSpPr>
        <p:spPr>
          <a:xfrm>
            <a:off x="1905000" y="6324600"/>
            <a:ext cx="3048000" cy="304800"/>
          </a:xfrm>
          <a:prstGeom prst="rect">
            <a:avLst/>
          </a:prstGeom>
        </p:spPr>
        <p:txBody>
          <a:bodyPr>
            <a:normAutofit/>
          </a:bodyPr>
          <a:lstStyle>
            <a:lvl1pPr marL="0" indent="0" algn="l" defTabSz="914400" rtl="0" eaLnBrk="1" latinLnBrk="0" hangingPunct="1">
              <a:spcBef>
                <a:spcPct val="20000"/>
              </a:spcBef>
              <a:buClr>
                <a:srgbClr val="017EB8"/>
              </a:buClr>
              <a:buFont typeface="Wingdings" panose="05000000000000000000" pitchFamily="2" charset="2"/>
              <a:buNone/>
              <a:defRPr sz="1400" kern="1200">
                <a:solidFill>
                  <a:schemeClr val="tx1"/>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sz="2800" kern="1200">
                <a:solidFill>
                  <a:schemeClr val="tx1"/>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sz="2400" kern="1200">
                <a:solidFill>
                  <a:schemeClr val="tx1"/>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endParaRPr lang="uk-UA"/>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 id="2147483712" r:id="rId3"/>
    <p:sldLayoutId id="2147483713" r:id="rId4"/>
    <p:sldLayoutId id="2147483661" r:id="rId5"/>
    <p:sldLayoutId id="2147483709" r:id="rId6"/>
    <p:sldLayoutId id="2147483655" r:id="rId7"/>
    <p:sldLayoutId id="2147483674" r:id="rId8"/>
    <p:sldLayoutId id="2147483711" r:id="rId9"/>
    <p:sldLayoutId id="2147483675" r:id="rId10"/>
    <p:sldLayoutId id="2147483721" r:id="rId11"/>
    <p:sldLayoutId id="2147483723" r:id="rId12"/>
    <p:sldLayoutId id="2147483722" r:id="rId13"/>
    <p:sldLayoutId id="2147483725" r:id="rId14"/>
    <p:sldLayoutId id="2147483726" r:id="rId15"/>
  </p:sldLayoutIdLst>
  <p:timing>
    <p:tnLst>
      <p:par>
        <p:cTn id="1" dur="indefinite" restart="never" nodeType="tmRoot"/>
      </p:par>
    </p:tnLst>
  </p:timing>
  <p:hf hdr="0" dt="0"/>
  <p:txStyles>
    <p:titleStyle>
      <a:lvl1pPr algn="l" defTabSz="0" rtl="0" eaLnBrk="1" latinLnBrk="0" hangingPunct="1">
        <a:spcBef>
          <a:spcPct val="0"/>
        </a:spcBef>
        <a:buNone/>
        <a:defRPr lang="en-US" sz="4000" b="0" kern="1200" baseline="0" dirty="0" smtClean="0">
          <a:solidFill>
            <a:srgbClr val="017EB8"/>
          </a:solidFill>
          <a:latin typeface="Segoe UI" panose="020B0502040204020203" pitchFamily="34" charset="0"/>
          <a:ea typeface="Segoe UI" pitchFamily="34" charset="0"/>
          <a:cs typeface="Segoe UI" pitchFamily="34" charset="0"/>
        </a:defRPr>
      </a:lvl1pPr>
    </p:titleStyle>
    <p:body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rgbClr val="017EB8"/>
        </a:buClr>
        <a:buFont typeface="Wingdings" panose="05000000000000000000" pitchFamily="2" charset="2"/>
        <a:buChar char="§"/>
        <a:defRPr lang="en-US" sz="2800" kern="1200" baseline="0" dirty="0" smtClean="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rgbClr val="017EB8"/>
        </a:buClr>
        <a:buFont typeface="Wingdings" panose="05000000000000000000" pitchFamily="2" charset="2"/>
        <a:buChar char="§"/>
        <a:defRPr lang="en-US" sz="2400" kern="1200" baseline="0" dirty="0" smtClean="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dirty="0" smtClean="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rgbClr val="017EB8"/>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www.softserveinc.com/" TargetMode="External"/><Relationship Id="rId2" Type="http://schemas.openxmlformats.org/officeDocument/2006/relationships/hyperlink" Target="mailto:info@softserveinc.com"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133600"/>
            <a:ext cx="4572000" cy="1447800"/>
          </a:xfrm>
        </p:spPr>
        <p:txBody>
          <a:bodyPr/>
          <a:lstStyle/>
          <a:p>
            <a:r>
              <a:rPr lang="en-US" dirty="0" smtClean="0">
                <a:solidFill>
                  <a:schemeClr val="bg1"/>
                </a:solidFill>
              </a:rPr>
              <a:t>SCRUM Fundamentals</a:t>
            </a:r>
            <a:endParaRPr lang="en-US" dirty="0">
              <a:solidFill>
                <a:schemeClr val="bg1"/>
              </a:solidFill>
            </a:endParaRPr>
          </a:p>
        </p:txBody>
      </p:sp>
      <p:sp>
        <p:nvSpPr>
          <p:cNvPr id="7" name="Subtitle 6"/>
          <p:cNvSpPr>
            <a:spLocks noGrp="1"/>
          </p:cNvSpPr>
          <p:nvPr>
            <p:ph type="subTitle" idx="1"/>
          </p:nvPr>
        </p:nvSpPr>
        <p:spPr/>
        <p:txBody>
          <a:bodyPr>
            <a:normAutofit fontScale="92500" lnSpcReduction="10000"/>
          </a:bodyPr>
          <a:lstStyle/>
          <a:p>
            <a:endParaRPr lang="en-US" dirty="0"/>
          </a:p>
          <a:p>
            <a:r>
              <a:rPr lang="en-US" dirty="0" smtClean="0"/>
              <a:t>October 2014</a:t>
            </a:r>
            <a:endParaRPr lang="en-US" dirty="0"/>
          </a:p>
          <a:p>
            <a:endParaRPr lang="en-US" dirty="0"/>
          </a:p>
        </p:txBody>
      </p:sp>
    </p:spTree>
    <p:extLst>
      <p:ext uri="{BB962C8B-B14F-4D97-AF65-F5344CB8AC3E}">
        <p14:creationId xmlns:p14="http://schemas.microsoft.com/office/powerpoint/2010/main" val="147118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10</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2" name="Picture 1" descr="Screen Shot 2014-11-25 at 11.2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3877519"/>
          </a:xfrm>
          <a:prstGeom prst="rect">
            <a:avLst/>
          </a:prstGeom>
        </p:spPr>
      </p:pic>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1"/>
                </a:solidFill>
              </a:rPr>
              <a:t>S</a:t>
            </a:r>
            <a:r>
              <a:rPr lang="en-US" dirty="0" smtClean="0">
                <a:solidFill>
                  <a:schemeClr val="bg1"/>
                </a:solidFill>
              </a:rPr>
              <a:t>CRUM intro</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12</a:t>
            </a:fld>
            <a:endParaRPr lang="uk-UA"/>
          </a:p>
        </p:txBody>
      </p:sp>
      <p:sp>
        <p:nvSpPr>
          <p:cNvPr id="4" name="Title 3"/>
          <p:cNvSpPr>
            <a:spLocks noGrp="1"/>
          </p:cNvSpPr>
          <p:nvPr>
            <p:ph type="title"/>
          </p:nvPr>
        </p:nvSpPr>
        <p:spPr/>
        <p:txBody>
          <a:bodyPr/>
          <a:lstStyle/>
          <a:p>
            <a:r>
              <a:rPr lang="en-US" dirty="0" smtClean="0"/>
              <a:t>SCRUM intro</a:t>
            </a:r>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78" y="1256302"/>
            <a:ext cx="8378256" cy="4343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285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13</a:t>
            </a:fld>
            <a:endParaRPr lang="uk-UA"/>
          </a:p>
        </p:txBody>
      </p:sp>
      <p:sp>
        <p:nvSpPr>
          <p:cNvPr id="4" name="Title 3"/>
          <p:cNvSpPr>
            <a:spLocks noGrp="1"/>
          </p:cNvSpPr>
          <p:nvPr>
            <p:ph type="title"/>
          </p:nvPr>
        </p:nvSpPr>
        <p:spPr/>
        <p:txBody>
          <a:bodyPr/>
          <a:lstStyle/>
          <a:p>
            <a:r>
              <a:rPr lang="en-US" dirty="0" smtClean="0"/>
              <a:t>SCRUM intro</a:t>
            </a:r>
            <a:endParaRPr lang="uk-UA" dirty="0"/>
          </a:p>
        </p:txBody>
      </p:sp>
      <p:pic>
        <p:nvPicPr>
          <p:cNvPr id="5" name="Picture 2"/>
          <p:cNvPicPr>
            <a:picLocks noChangeAspect="1" noChangeArrowheads="1"/>
          </p:cNvPicPr>
          <p:nvPr/>
        </p:nvPicPr>
        <p:blipFill>
          <a:blip r:embed="rId3" cstate="print"/>
          <a:srcRect/>
          <a:stretch>
            <a:fillRect/>
          </a:stretch>
        </p:blipFill>
        <p:spPr bwMode="auto">
          <a:xfrm>
            <a:off x="147787" y="1421130"/>
            <a:ext cx="8483474" cy="3939540"/>
          </a:xfrm>
          <a:prstGeom prst="rect">
            <a:avLst/>
          </a:prstGeom>
          <a:noFill/>
          <a:ln w="9525">
            <a:noFill/>
            <a:miter lim="800000"/>
            <a:headEnd/>
            <a:tailEnd/>
          </a:ln>
        </p:spPr>
      </p:pic>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14</a:t>
            </a:fld>
            <a:endParaRPr lang="uk-UA"/>
          </a:p>
        </p:txBody>
      </p:sp>
      <p:sp>
        <p:nvSpPr>
          <p:cNvPr id="4" name="Title 3"/>
          <p:cNvSpPr>
            <a:spLocks noGrp="1"/>
          </p:cNvSpPr>
          <p:nvPr>
            <p:ph type="title"/>
          </p:nvPr>
        </p:nvSpPr>
        <p:spPr/>
        <p:txBody>
          <a:bodyPr/>
          <a:lstStyle/>
          <a:p>
            <a:r>
              <a:rPr lang="en-US" dirty="0" smtClean="0"/>
              <a:t>SCRUM intro</a:t>
            </a:r>
            <a:endParaRPr lang="uk-UA" dirty="0"/>
          </a:p>
        </p:txBody>
      </p:sp>
      <p:sp>
        <p:nvSpPr>
          <p:cNvPr id="5" name="Line 8"/>
          <p:cNvSpPr>
            <a:spLocks noChangeShapeType="1"/>
          </p:cNvSpPr>
          <p:nvPr/>
        </p:nvSpPr>
        <p:spPr bwMode="auto">
          <a:xfrm>
            <a:off x="2438400" y="5257800"/>
            <a:ext cx="5715000" cy="0"/>
          </a:xfrm>
          <a:prstGeom prst="line">
            <a:avLst/>
          </a:prstGeom>
          <a:noFill/>
          <a:ln w="25400">
            <a:solidFill>
              <a:schemeClr val="tx1"/>
            </a:solidFill>
            <a:round/>
            <a:headEnd/>
            <a:tailEnd type="triangle" w="med" len="med"/>
          </a:ln>
        </p:spPr>
        <p:txBody>
          <a:bodyPr/>
          <a:lstStyle/>
          <a:p>
            <a:endParaRPr lang="en-US"/>
          </a:p>
        </p:txBody>
      </p:sp>
      <p:sp>
        <p:nvSpPr>
          <p:cNvPr id="6" name="Text Box 9"/>
          <p:cNvSpPr txBox="1">
            <a:spLocks/>
          </p:cNvSpPr>
          <p:nvPr/>
        </p:nvSpPr>
        <p:spPr bwMode="auto">
          <a:xfrm>
            <a:off x="3200400" y="5334000"/>
            <a:ext cx="4495800" cy="366713"/>
          </a:xfrm>
          <a:prstGeom prst="rect">
            <a:avLst/>
          </a:prstGeom>
          <a:noFill/>
          <a:ln w="25400">
            <a:noFill/>
            <a:miter lim="800000"/>
            <a:headEnd/>
            <a:tailEnd/>
          </a:ln>
        </p:spPr>
        <p:txBody>
          <a:bodyPr>
            <a:spAutoFit/>
          </a:bodyPr>
          <a:lstStyle/>
          <a:p>
            <a:pPr>
              <a:spcBef>
                <a:spcPct val="50000"/>
              </a:spcBef>
            </a:pPr>
            <a:r>
              <a:rPr lang="en-US" sz="1800" dirty="0"/>
              <a:t>Release Cycle</a:t>
            </a:r>
            <a:endParaRPr lang="uk-UA" sz="1800" dirty="0"/>
          </a:p>
        </p:txBody>
      </p:sp>
      <p:sp>
        <p:nvSpPr>
          <p:cNvPr id="7" name="Text Box 14"/>
          <p:cNvSpPr txBox="1">
            <a:spLocks/>
          </p:cNvSpPr>
          <p:nvPr/>
        </p:nvSpPr>
        <p:spPr bwMode="auto">
          <a:xfrm>
            <a:off x="762000" y="1600200"/>
            <a:ext cx="1295400" cy="369332"/>
          </a:xfrm>
          <a:prstGeom prst="rect">
            <a:avLst/>
          </a:prstGeom>
          <a:noFill/>
          <a:ln w="25400">
            <a:noFill/>
            <a:miter lim="800000"/>
            <a:headEnd/>
            <a:tailEnd/>
          </a:ln>
        </p:spPr>
        <p:txBody>
          <a:bodyPr>
            <a:spAutoFit/>
          </a:bodyPr>
          <a:lstStyle/>
          <a:p>
            <a:pPr>
              <a:spcBef>
                <a:spcPct val="50000"/>
              </a:spcBef>
            </a:pPr>
            <a:r>
              <a:rPr lang="en-US" dirty="0"/>
              <a:t>Analysis</a:t>
            </a:r>
            <a:endParaRPr lang="uk-UA" dirty="0"/>
          </a:p>
        </p:txBody>
      </p:sp>
      <p:sp>
        <p:nvSpPr>
          <p:cNvPr id="8" name="Text Box 15"/>
          <p:cNvSpPr txBox="1">
            <a:spLocks/>
          </p:cNvSpPr>
          <p:nvPr/>
        </p:nvSpPr>
        <p:spPr bwMode="auto">
          <a:xfrm>
            <a:off x="762000" y="2438400"/>
            <a:ext cx="1295400" cy="369332"/>
          </a:xfrm>
          <a:prstGeom prst="rect">
            <a:avLst/>
          </a:prstGeom>
          <a:noFill/>
          <a:ln w="25400">
            <a:noFill/>
            <a:miter lim="800000"/>
            <a:headEnd/>
            <a:tailEnd/>
          </a:ln>
        </p:spPr>
        <p:txBody>
          <a:bodyPr>
            <a:spAutoFit/>
          </a:bodyPr>
          <a:lstStyle/>
          <a:p>
            <a:pPr>
              <a:spcBef>
                <a:spcPct val="50000"/>
              </a:spcBef>
            </a:pPr>
            <a:r>
              <a:rPr lang="en-US" dirty="0"/>
              <a:t>Design</a:t>
            </a:r>
            <a:endParaRPr lang="uk-UA" dirty="0"/>
          </a:p>
        </p:txBody>
      </p:sp>
      <p:sp>
        <p:nvSpPr>
          <p:cNvPr id="9" name="Text Box 16"/>
          <p:cNvSpPr txBox="1">
            <a:spLocks/>
          </p:cNvSpPr>
          <p:nvPr/>
        </p:nvSpPr>
        <p:spPr bwMode="auto">
          <a:xfrm>
            <a:off x="762000" y="3276600"/>
            <a:ext cx="1447800" cy="369332"/>
          </a:xfrm>
          <a:prstGeom prst="rect">
            <a:avLst/>
          </a:prstGeom>
          <a:noFill/>
          <a:ln w="25400">
            <a:noFill/>
            <a:miter lim="800000"/>
            <a:headEnd/>
            <a:tailEnd/>
          </a:ln>
        </p:spPr>
        <p:txBody>
          <a:bodyPr wrap="square">
            <a:spAutoFit/>
          </a:bodyPr>
          <a:lstStyle/>
          <a:p>
            <a:pPr>
              <a:spcBef>
                <a:spcPct val="50000"/>
              </a:spcBef>
            </a:pPr>
            <a:r>
              <a:rPr lang="en-US" dirty="0"/>
              <a:t>Development</a:t>
            </a:r>
            <a:endParaRPr lang="uk-UA" dirty="0"/>
          </a:p>
        </p:txBody>
      </p:sp>
      <p:sp>
        <p:nvSpPr>
          <p:cNvPr id="10" name="Text Box 17"/>
          <p:cNvSpPr txBox="1">
            <a:spLocks/>
          </p:cNvSpPr>
          <p:nvPr/>
        </p:nvSpPr>
        <p:spPr bwMode="auto">
          <a:xfrm>
            <a:off x="762000" y="4114800"/>
            <a:ext cx="1295400" cy="369332"/>
          </a:xfrm>
          <a:prstGeom prst="rect">
            <a:avLst/>
          </a:prstGeom>
          <a:noFill/>
          <a:ln w="25400">
            <a:noFill/>
            <a:miter lim="800000"/>
            <a:headEnd/>
            <a:tailEnd/>
          </a:ln>
        </p:spPr>
        <p:txBody>
          <a:bodyPr>
            <a:spAutoFit/>
          </a:bodyPr>
          <a:lstStyle/>
          <a:p>
            <a:pPr>
              <a:spcBef>
                <a:spcPct val="50000"/>
              </a:spcBef>
            </a:pPr>
            <a:r>
              <a:rPr lang="en-US" dirty="0"/>
              <a:t>Testing</a:t>
            </a:r>
            <a:endParaRPr lang="uk-UA" dirty="0"/>
          </a:p>
        </p:txBody>
      </p:sp>
      <p:sp>
        <p:nvSpPr>
          <p:cNvPr id="11" name="Line 18"/>
          <p:cNvSpPr>
            <a:spLocks noChangeShapeType="1"/>
          </p:cNvSpPr>
          <p:nvPr/>
        </p:nvSpPr>
        <p:spPr bwMode="auto">
          <a:xfrm>
            <a:off x="2438400" y="1600200"/>
            <a:ext cx="0" cy="3581400"/>
          </a:xfrm>
          <a:prstGeom prst="line">
            <a:avLst/>
          </a:prstGeom>
          <a:noFill/>
          <a:ln w="12700">
            <a:solidFill>
              <a:schemeClr val="tx1"/>
            </a:solidFill>
            <a:prstDash val="dash"/>
            <a:round/>
            <a:headEnd/>
            <a:tailEnd/>
          </a:ln>
        </p:spPr>
        <p:txBody>
          <a:bodyPr/>
          <a:lstStyle/>
          <a:p>
            <a:endParaRPr lang="en-US"/>
          </a:p>
        </p:txBody>
      </p:sp>
      <p:sp>
        <p:nvSpPr>
          <p:cNvPr id="12" name="Line 19"/>
          <p:cNvSpPr>
            <a:spLocks noChangeShapeType="1"/>
          </p:cNvSpPr>
          <p:nvPr/>
        </p:nvSpPr>
        <p:spPr bwMode="auto">
          <a:xfrm>
            <a:off x="3352800" y="1600200"/>
            <a:ext cx="0" cy="3581400"/>
          </a:xfrm>
          <a:prstGeom prst="line">
            <a:avLst/>
          </a:prstGeom>
          <a:noFill/>
          <a:ln w="12700">
            <a:solidFill>
              <a:schemeClr val="tx1"/>
            </a:solidFill>
            <a:prstDash val="dash"/>
            <a:round/>
            <a:headEnd/>
            <a:tailEnd/>
          </a:ln>
        </p:spPr>
        <p:txBody>
          <a:bodyPr/>
          <a:lstStyle/>
          <a:p>
            <a:endParaRPr lang="en-US"/>
          </a:p>
        </p:txBody>
      </p:sp>
      <p:sp>
        <p:nvSpPr>
          <p:cNvPr id="13" name="Line 20"/>
          <p:cNvSpPr>
            <a:spLocks noChangeShapeType="1"/>
          </p:cNvSpPr>
          <p:nvPr/>
        </p:nvSpPr>
        <p:spPr bwMode="auto">
          <a:xfrm>
            <a:off x="4267200" y="1600200"/>
            <a:ext cx="0" cy="3581400"/>
          </a:xfrm>
          <a:prstGeom prst="line">
            <a:avLst/>
          </a:prstGeom>
          <a:noFill/>
          <a:ln w="12700">
            <a:solidFill>
              <a:schemeClr val="tx1"/>
            </a:solidFill>
            <a:prstDash val="dash"/>
            <a:round/>
            <a:headEnd/>
            <a:tailEnd/>
          </a:ln>
        </p:spPr>
        <p:txBody>
          <a:bodyPr/>
          <a:lstStyle/>
          <a:p>
            <a:endParaRPr lang="en-US"/>
          </a:p>
        </p:txBody>
      </p:sp>
      <p:sp>
        <p:nvSpPr>
          <p:cNvPr id="14" name="Line 21"/>
          <p:cNvSpPr>
            <a:spLocks noChangeShapeType="1"/>
          </p:cNvSpPr>
          <p:nvPr/>
        </p:nvSpPr>
        <p:spPr bwMode="auto">
          <a:xfrm>
            <a:off x="5181600" y="1600200"/>
            <a:ext cx="0" cy="3581400"/>
          </a:xfrm>
          <a:prstGeom prst="line">
            <a:avLst/>
          </a:prstGeom>
          <a:noFill/>
          <a:ln w="12700">
            <a:solidFill>
              <a:schemeClr val="tx1"/>
            </a:solidFill>
            <a:prstDash val="dash"/>
            <a:round/>
            <a:headEnd/>
            <a:tailEnd/>
          </a:ln>
        </p:spPr>
        <p:txBody>
          <a:bodyPr/>
          <a:lstStyle/>
          <a:p>
            <a:endParaRPr lang="en-US"/>
          </a:p>
        </p:txBody>
      </p:sp>
      <p:sp>
        <p:nvSpPr>
          <p:cNvPr id="15" name="Line 22"/>
          <p:cNvSpPr>
            <a:spLocks noChangeShapeType="1"/>
          </p:cNvSpPr>
          <p:nvPr/>
        </p:nvSpPr>
        <p:spPr bwMode="auto">
          <a:xfrm>
            <a:off x="6096000" y="1600200"/>
            <a:ext cx="0" cy="3581400"/>
          </a:xfrm>
          <a:prstGeom prst="line">
            <a:avLst/>
          </a:prstGeom>
          <a:noFill/>
          <a:ln w="12700">
            <a:solidFill>
              <a:schemeClr val="tx1"/>
            </a:solidFill>
            <a:prstDash val="dash"/>
            <a:round/>
            <a:headEnd/>
            <a:tailEnd/>
          </a:ln>
        </p:spPr>
        <p:txBody>
          <a:bodyPr/>
          <a:lstStyle/>
          <a:p>
            <a:endParaRPr lang="en-US"/>
          </a:p>
        </p:txBody>
      </p:sp>
      <p:sp>
        <p:nvSpPr>
          <p:cNvPr id="16" name="Line 23"/>
          <p:cNvSpPr>
            <a:spLocks noChangeShapeType="1"/>
          </p:cNvSpPr>
          <p:nvPr/>
        </p:nvSpPr>
        <p:spPr bwMode="auto">
          <a:xfrm>
            <a:off x="7086600" y="1600200"/>
            <a:ext cx="0" cy="3581400"/>
          </a:xfrm>
          <a:prstGeom prst="line">
            <a:avLst/>
          </a:prstGeom>
          <a:noFill/>
          <a:ln w="12700">
            <a:solidFill>
              <a:schemeClr val="tx1"/>
            </a:solidFill>
            <a:prstDash val="dash"/>
            <a:round/>
            <a:headEnd/>
            <a:tailEnd/>
          </a:ln>
        </p:spPr>
        <p:txBody>
          <a:bodyPr/>
          <a:lstStyle/>
          <a:p>
            <a:endParaRPr lang="en-US"/>
          </a:p>
        </p:txBody>
      </p:sp>
      <p:sp>
        <p:nvSpPr>
          <p:cNvPr id="17" name="Line 24"/>
          <p:cNvSpPr>
            <a:spLocks noChangeShapeType="1"/>
          </p:cNvSpPr>
          <p:nvPr/>
        </p:nvSpPr>
        <p:spPr bwMode="auto">
          <a:xfrm>
            <a:off x="8077200" y="1600200"/>
            <a:ext cx="0" cy="3581400"/>
          </a:xfrm>
          <a:prstGeom prst="line">
            <a:avLst/>
          </a:prstGeom>
          <a:noFill/>
          <a:ln w="12700">
            <a:solidFill>
              <a:schemeClr val="tx1"/>
            </a:solidFill>
            <a:prstDash val="dash"/>
            <a:round/>
            <a:headEnd/>
            <a:tailEnd/>
          </a:ln>
        </p:spPr>
        <p:txBody>
          <a:bodyPr/>
          <a:lstStyle/>
          <a:p>
            <a:endParaRPr lang="en-US"/>
          </a:p>
        </p:txBody>
      </p:sp>
      <p:sp>
        <p:nvSpPr>
          <p:cNvPr id="18" name="Text Box 25"/>
          <p:cNvSpPr txBox="1">
            <a:spLocks/>
          </p:cNvSpPr>
          <p:nvPr/>
        </p:nvSpPr>
        <p:spPr bwMode="auto">
          <a:xfrm>
            <a:off x="25146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a:t>
            </a:r>
            <a:r>
              <a:rPr lang="uk-UA" sz="1200" dirty="0" smtClean="0"/>
              <a:t> </a:t>
            </a:r>
            <a:r>
              <a:rPr lang="en-US" sz="1200" dirty="0" smtClean="0"/>
              <a:t>1</a:t>
            </a:r>
            <a:endParaRPr lang="uk-UA" sz="1200" dirty="0"/>
          </a:p>
        </p:txBody>
      </p:sp>
      <p:sp>
        <p:nvSpPr>
          <p:cNvPr id="19" name="Text Box 26"/>
          <p:cNvSpPr txBox="1">
            <a:spLocks/>
          </p:cNvSpPr>
          <p:nvPr/>
        </p:nvSpPr>
        <p:spPr bwMode="auto">
          <a:xfrm>
            <a:off x="34290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2 </a:t>
            </a:r>
            <a:endParaRPr lang="uk-UA" sz="1200" dirty="0"/>
          </a:p>
        </p:txBody>
      </p:sp>
      <p:sp>
        <p:nvSpPr>
          <p:cNvPr id="20" name="Text Box 27"/>
          <p:cNvSpPr txBox="1">
            <a:spLocks/>
          </p:cNvSpPr>
          <p:nvPr/>
        </p:nvSpPr>
        <p:spPr bwMode="auto">
          <a:xfrm>
            <a:off x="43434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 3</a:t>
            </a:r>
            <a:endParaRPr lang="uk-UA" sz="1200" dirty="0"/>
          </a:p>
        </p:txBody>
      </p:sp>
      <p:sp>
        <p:nvSpPr>
          <p:cNvPr id="21" name="Text Box 28"/>
          <p:cNvSpPr txBox="1">
            <a:spLocks/>
          </p:cNvSpPr>
          <p:nvPr/>
        </p:nvSpPr>
        <p:spPr bwMode="auto">
          <a:xfrm>
            <a:off x="52578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4</a:t>
            </a:r>
            <a:endParaRPr lang="uk-UA" sz="1200" dirty="0"/>
          </a:p>
        </p:txBody>
      </p:sp>
      <p:sp>
        <p:nvSpPr>
          <p:cNvPr id="22" name="Text Box 29"/>
          <p:cNvSpPr txBox="1">
            <a:spLocks/>
          </p:cNvSpPr>
          <p:nvPr/>
        </p:nvSpPr>
        <p:spPr bwMode="auto">
          <a:xfrm>
            <a:off x="6248400" y="4876800"/>
            <a:ext cx="762000" cy="274638"/>
          </a:xfrm>
          <a:prstGeom prst="rect">
            <a:avLst/>
          </a:prstGeom>
          <a:noFill/>
          <a:ln w="25400">
            <a:noFill/>
            <a:miter lim="800000"/>
            <a:headEnd/>
            <a:tailEnd/>
          </a:ln>
        </p:spPr>
        <p:txBody>
          <a:bodyPr>
            <a:spAutoFit/>
          </a:bodyPr>
          <a:lstStyle/>
          <a:p>
            <a:pPr>
              <a:spcBef>
                <a:spcPct val="50000"/>
              </a:spcBef>
            </a:pPr>
            <a:r>
              <a:rPr lang="en-US" sz="1200" dirty="0" smtClean="0"/>
              <a:t>Sprint 5</a:t>
            </a:r>
            <a:endParaRPr lang="uk-UA" sz="1200" dirty="0"/>
          </a:p>
        </p:txBody>
      </p:sp>
      <p:sp>
        <p:nvSpPr>
          <p:cNvPr id="23" name="Text Box 30"/>
          <p:cNvSpPr txBox="1">
            <a:spLocks/>
          </p:cNvSpPr>
          <p:nvPr/>
        </p:nvSpPr>
        <p:spPr bwMode="auto">
          <a:xfrm>
            <a:off x="7239000" y="4876800"/>
            <a:ext cx="762000" cy="276999"/>
          </a:xfrm>
          <a:prstGeom prst="rect">
            <a:avLst/>
          </a:prstGeom>
          <a:noFill/>
          <a:ln w="25400">
            <a:noFill/>
            <a:miter lim="800000"/>
            <a:headEnd/>
            <a:tailEnd/>
          </a:ln>
        </p:spPr>
        <p:txBody>
          <a:bodyPr>
            <a:spAutoFit/>
          </a:bodyPr>
          <a:lstStyle/>
          <a:p>
            <a:pPr>
              <a:spcBef>
                <a:spcPct val="50000"/>
              </a:spcBef>
            </a:pPr>
            <a:r>
              <a:rPr lang="en-US" sz="1200" dirty="0" smtClean="0"/>
              <a:t>Sprint …</a:t>
            </a:r>
            <a:endParaRPr lang="uk-UA" sz="1200" dirty="0"/>
          </a:p>
        </p:txBody>
      </p:sp>
      <p:cxnSp>
        <p:nvCxnSpPr>
          <p:cNvPr id="24" name="Straight Connector 23"/>
          <p:cNvCxnSpPr/>
          <p:nvPr/>
        </p:nvCxnSpPr>
        <p:spPr>
          <a:xfrm>
            <a:off x="2895600" y="4267200"/>
            <a:ext cx="4572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657600" y="4267200"/>
            <a:ext cx="609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95800" y="4267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334000" y="42672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96000" y="4267200"/>
            <a:ext cx="990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086600" y="4267200"/>
            <a:ext cx="9906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4384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528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672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816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960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86600" y="17526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38400" y="26670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52800" y="26670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267200" y="26670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181600" y="2667000"/>
            <a:ext cx="533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96000" y="2667000"/>
            <a:ext cx="533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086600" y="2667000"/>
            <a:ext cx="381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667000" y="3505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05200" y="3505200"/>
            <a:ext cx="7620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67200" y="35052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181600" y="3505200"/>
            <a:ext cx="9144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96000" y="3505200"/>
            <a:ext cx="8382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86600" y="3505200"/>
            <a:ext cx="685800" cy="158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15</a:t>
            </a:fld>
            <a:endParaRPr lang="uk-UA"/>
          </a:p>
        </p:txBody>
      </p:sp>
      <p:sp>
        <p:nvSpPr>
          <p:cNvPr id="4" name="Title 3"/>
          <p:cNvSpPr>
            <a:spLocks noGrp="1"/>
          </p:cNvSpPr>
          <p:nvPr>
            <p:ph type="title"/>
          </p:nvPr>
        </p:nvSpPr>
        <p:spPr/>
        <p:txBody>
          <a:bodyPr/>
          <a:lstStyle/>
          <a:p>
            <a:r>
              <a:rPr lang="en-US" dirty="0" smtClean="0"/>
              <a:t>SCRUM intro</a:t>
            </a:r>
            <a:endParaRPr lang="uk-UA" dirty="0"/>
          </a:p>
        </p:txBody>
      </p:sp>
      <p:sp>
        <p:nvSpPr>
          <p:cNvPr id="5" name="Freeform 4"/>
          <p:cNvSpPr/>
          <p:nvPr/>
        </p:nvSpPr>
        <p:spPr>
          <a:xfrm>
            <a:off x="1600200" y="4306389"/>
            <a:ext cx="5867400" cy="15610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1219200" y="4839789"/>
            <a:ext cx="5715000" cy="10276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1447800" y="4568009"/>
            <a:ext cx="5791200" cy="1338580"/>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752437 h 1797046"/>
              <a:gd name="connsiteX1" fmla="*/ 2571205 w 6241868"/>
              <a:gd name="connsiteY1" fmla="*/ 7435 h 1797046"/>
              <a:gd name="connsiteX2" fmla="*/ 6241868 w 6241868"/>
              <a:gd name="connsiteY2" fmla="*/ 1797046 h 1797046"/>
              <a:gd name="connsiteX3" fmla="*/ 6241868 w 6241868"/>
              <a:gd name="connsiteY3" fmla="*/ 1797046 h 1797046"/>
              <a:gd name="connsiteX4" fmla="*/ 6241868 w 6241868"/>
              <a:gd name="connsiteY4" fmla="*/ 1797046 h 1797046"/>
              <a:gd name="connsiteX0" fmla="*/ 0 w 6241868"/>
              <a:gd name="connsiteY0" fmla="*/ 1568753 h 1613362"/>
              <a:gd name="connsiteX1" fmla="*/ 2362200 w 6241868"/>
              <a:gd name="connsiteY1" fmla="*/ 7436 h 1613362"/>
              <a:gd name="connsiteX2" fmla="*/ 6241868 w 6241868"/>
              <a:gd name="connsiteY2" fmla="*/ 1613362 h 1613362"/>
              <a:gd name="connsiteX3" fmla="*/ 6241868 w 6241868"/>
              <a:gd name="connsiteY3" fmla="*/ 1613362 h 1613362"/>
              <a:gd name="connsiteX4" fmla="*/ 6241868 w 6241868"/>
              <a:gd name="connsiteY4" fmla="*/ 1613362 h 161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1868" h="1613362">
                <a:moveTo>
                  <a:pt x="0" y="1568753"/>
                </a:moveTo>
                <a:cubicBezTo>
                  <a:pt x="537754" y="542745"/>
                  <a:pt x="1321889" y="1"/>
                  <a:pt x="2362200" y="7436"/>
                </a:cubicBezTo>
                <a:cubicBezTo>
                  <a:pt x="3402511" y="14871"/>
                  <a:pt x="5595257" y="1345708"/>
                  <a:pt x="6241868" y="1613362"/>
                </a:cubicBezTo>
                <a:lnTo>
                  <a:pt x="6241868" y="1613362"/>
                </a:lnTo>
                <a:lnTo>
                  <a:pt x="6241868" y="1613362"/>
                </a:lnTo>
              </a:path>
            </a:pathLst>
          </a:cu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1752600" y="3925389"/>
            <a:ext cx="6019800" cy="2018211"/>
          </a:xfrm>
          <a:custGeom>
            <a:avLst/>
            <a:gdLst>
              <a:gd name="connsiteX0" fmla="*/ 0 w 6165668"/>
              <a:gd name="connsiteY0" fmla="*/ 1789611 h 1789611"/>
              <a:gd name="connsiteX1" fmla="*/ 2495005 w 6165668"/>
              <a:gd name="connsiteY1" fmla="*/ 0 h 1789611"/>
              <a:gd name="connsiteX2" fmla="*/ 6165668 w 6165668"/>
              <a:gd name="connsiteY2" fmla="*/ 1789611 h 1789611"/>
              <a:gd name="connsiteX3" fmla="*/ 6165668 w 6165668"/>
              <a:gd name="connsiteY3" fmla="*/ 1789611 h 1789611"/>
              <a:gd name="connsiteX4" fmla="*/ 6165668 w 6165668"/>
              <a:gd name="connsiteY4" fmla="*/ 1789611 h 1789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5668" h="1789611">
                <a:moveTo>
                  <a:pt x="0" y="1789611"/>
                </a:moveTo>
                <a:cubicBezTo>
                  <a:pt x="733697" y="894805"/>
                  <a:pt x="1467394" y="0"/>
                  <a:pt x="2495005" y="0"/>
                </a:cubicBezTo>
                <a:cubicBezTo>
                  <a:pt x="3522616" y="0"/>
                  <a:pt x="6165668" y="1789611"/>
                  <a:pt x="6165668" y="1789611"/>
                </a:cubicBezTo>
                <a:lnTo>
                  <a:pt x="6165668" y="1789611"/>
                </a:lnTo>
                <a:lnTo>
                  <a:pt x="6165668" y="1789611"/>
                </a:lnTo>
              </a:path>
            </a:pathLst>
          </a:custGeom>
          <a:ln w="762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a:off x="1219200" y="5906589"/>
            <a:ext cx="6781800" cy="0"/>
          </a:xfrm>
          <a:prstGeom prst="line">
            <a:avLst/>
          </a:prstGeom>
          <a:ln w="50800" cap="fla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3400" y="2209800"/>
            <a:ext cx="7696200" cy="0"/>
          </a:xfrm>
          <a:prstGeom prst="line">
            <a:avLst/>
          </a:prstGeom>
          <a:ln w="50800" cap="flat"/>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9600" y="1447800"/>
            <a:ext cx="1645920" cy="609600"/>
          </a:xfrm>
          <a:prstGeom prst="roundRect">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Requirements</a:t>
            </a:r>
            <a:endParaRPr lang="en-US" dirty="0"/>
          </a:p>
        </p:txBody>
      </p:sp>
      <p:sp>
        <p:nvSpPr>
          <p:cNvPr id="12" name="Rounded Rectangle 11"/>
          <p:cNvSpPr/>
          <p:nvPr/>
        </p:nvSpPr>
        <p:spPr>
          <a:xfrm>
            <a:off x="2514600" y="1447800"/>
            <a:ext cx="1645920" cy="60960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a:t>
            </a:r>
            <a:endParaRPr lang="en-US" dirty="0"/>
          </a:p>
        </p:txBody>
      </p:sp>
      <p:sp>
        <p:nvSpPr>
          <p:cNvPr id="13" name="Rounded Rectangle 12"/>
          <p:cNvSpPr/>
          <p:nvPr/>
        </p:nvSpPr>
        <p:spPr>
          <a:xfrm>
            <a:off x="4419600" y="1447800"/>
            <a:ext cx="1645920" cy="6096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Code</a:t>
            </a:r>
            <a:endParaRPr lang="en-US" dirty="0"/>
          </a:p>
        </p:txBody>
      </p:sp>
      <p:sp>
        <p:nvSpPr>
          <p:cNvPr id="14" name="Rounded Rectangle 13"/>
          <p:cNvSpPr/>
          <p:nvPr/>
        </p:nvSpPr>
        <p:spPr>
          <a:xfrm>
            <a:off x="6324600" y="1447800"/>
            <a:ext cx="1645920" cy="609600"/>
          </a:xfrm>
          <a:prstGeom prst="roundRect">
            <a:avLst/>
          </a:prstGeom>
          <a:solidFill>
            <a:schemeClr val="accent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sp>
        <p:nvSpPr>
          <p:cNvPr id="15" name="Flowchart: Alternate Process 14"/>
          <p:cNvSpPr/>
          <p:nvPr/>
        </p:nvSpPr>
        <p:spPr>
          <a:xfrm>
            <a:off x="914400" y="2362200"/>
            <a:ext cx="3352800" cy="914399"/>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Verdana" pitchFamily="34" charset="0"/>
                <a:ea typeface="Verdana" pitchFamily="34" charset="0"/>
                <a:cs typeface="Verdana" pitchFamily="34" charset="0"/>
              </a:rPr>
              <a:t>Rather than doing all of one thing at a time…</a:t>
            </a:r>
            <a:endParaRPr lang="en-US" dirty="0">
              <a:solidFill>
                <a:schemeClr val="tx1"/>
              </a:solidFill>
            </a:endParaRPr>
          </a:p>
        </p:txBody>
      </p:sp>
      <p:sp>
        <p:nvSpPr>
          <p:cNvPr id="16" name="Flowchart: Alternate Process 15"/>
          <p:cNvSpPr/>
          <p:nvPr/>
        </p:nvSpPr>
        <p:spPr>
          <a:xfrm>
            <a:off x="4114800" y="2819400"/>
            <a:ext cx="3810000" cy="9144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Verdana" pitchFamily="34" charset="0"/>
                <a:ea typeface="Verdana" pitchFamily="34" charset="0"/>
                <a:cs typeface="Verdana" pitchFamily="34" charset="0"/>
              </a:rPr>
              <a:t>...Scrum teams do a little of everything all the time</a:t>
            </a:r>
            <a:endParaRPr lang="en-US"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73294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SCRUM Framework</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17</a:t>
            </a:fld>
            <a:endParaRPr lang="uk-UA"/>
          </a:p>
        </p:txBody>
      </p:sp>
      <p:sp>
        <p:nvSpPr>
          <p:cNvPr id="4" name="Title 3"/>
          <p:cNvSpPr>
            <a:spLocks noGrp="1"/>
          </p:cNvSpPr>
          <p:nvPr>
            <p:ph type="title"/>
          </p:nvPr>
        </p:nvSpPr>
        <p:spPr/>
        <p:txBody>
          <a:bodyPr/>
          <a:lstStyle/>
          <a:p>
            <a:r>
              <a:rPr lang="en-US" dirty="0" smtClean="0"/>
              <a:t>SCRUM Framework</a:t>
            </a:r>
            <a:endParaRPr lang="uk-UA" dirty="0"/>
          </a:p>
        </p:txBody>
      </p:sp>
      <p:grpSp>
        <p:nvGrpSpPr>
          <p:cNvPr id="5" name="Group 4"/>
          <p:cNvGrpSpPr/>
          <p:nvPr/>
        </p:nvGrpSpPr>
        <p:grpSpPr>
          <a:xfrm>
            <a:off x="76200" y="12192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sp>
          <p:nvSpPr>
            <p:cNvPr id="7" name="Rounded Rectangle 6"/>
            <p:cNvSpPr/>
            <p:nvPr/>
          </p:nvSpPr>
          <p:spPr>
            <a:xfrm>
              <a:off x="381000" y="19050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grpSp>
      <p:grpSp>
        <p:nvGrpSpPr>
          <p:cNvPr id="9" name="Group 8"/>
          <p:cNvGrpSpPr/>
          <p:nvPr/>
        </p:nvGrpSpPr>
        <p:grpSpPr>
          <a:xfrm>
            <a:off x="2362200" y="22860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8862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4092209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18</a:t>
            </a:fld>
            <a:endParaRPr lang="uk-UA"/>
          </a:p>
        </p:txBody>
      </p:sp>
      <p:sp>
        <p:nvSpPr>
          <p:cNvPr id="4" name="Title 3"/>
          <p:cNvSpPr>
            <a:spLocks noGrp="1"/>
          </p:cNvSpPr>
          <p:nvPr>
            <p:ph type="title"/>
          </p:nvPr>
        </p:nvSpPr>
        <p:spPr/>
        <p:txBody>
          <a:bodyPr/>
          <a:lstStyle/>
          <a:p>
            <a:r>
              <a:rPr lang="en-US" dirty="0" smtClean="0"/>
              <a:t>SCRUM Framework: Roles</a:t>
            </a:r>
            <a:endParaRPr lang="uk-UA" dirty="0"/>
          </a:p>
        </p:txBody>
      </p:sp>
      <p:grpSp>
        <p:nvGrpSpPr>
          <p:cNvPr id="5" name="Group 4"/>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6" name="Rounded Rectangle 5"/>
            <p:cNvSpPr/>
            <p:nvPr/>
          </p:nvSpPr>
          <p:spPr>
            <a:xfrm>
              <a:off x="3048000" y="2667000"/>
              <a:ext cx="38862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8" name="TextBox 7"/>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0" name="Rounded Rectangle 9"/>
            <p:cNvSpPr/>
            <p:nvPr/>
          </p:nvSpPr>
          <p:spPr>
            <a:xfrm>
              <a:off x="533400" y="4495800"/>
              <a:ext cx="3581400" cy="1676400"/>
            </a:xfrm>
            <a:prstGeom prst="roundRect">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2" name="TextBox 11"/>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76200" y="1295400"/>
            <a:ext cx="3581400" cy="2209800"/>
            <a:chOff x="76200" y="1295400"/>
            <a:chExt cx="3581400" cy="2209800"/>
          </a:xfrm>
          <a:scene3d>
            <a:camera prst="orthographicFront">
              <a:rot lat="0" lon="0" rev="0"/>
            </a:camera>
            <a:lightRig rig="balanced" dir="t">
              <a:rot lat="0" lon="0" rev="8700000"/>
            </a:lightRig>
          </a:scene3d>
        </p:grpSpPr>
        <p:sp>
          <p:nvSpPr>
            <p:cNvPr id="14" name="Rounded Rectangle 13"/>
            <p:cNvSpPr/>
            <p:nvPr/>
          </p:nvSpPr>
          <p:spPr>
            <a:xfrm>
              <a:off x="76200" y="12954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76200" y="18288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6" name="TextBox 15"/>
            <p:cNvSpPr txBox="1"/>
            <p:nvPr/>
          </p:nvSpPr>
          <p:spPr>
            <a:xfrm>
              <a:off x="304800" y="13832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19</a:t>
            </a:fld>
            <a:endParaRPr lang="uk-UA"/>
          </a:p>
        </p:txBody>
      </p:sp>
      <p:sp>
        <p:nvSpPr>
          <p:cNvPr id="4" name="Title 3"/>
          <p:cNvSpPr>
            <a:spLocks noGrp="1"/>
          </p:cNvSpPr>
          <p:nvPr>
            <p:ph type="title"/>
          </p:nvPr>
        </p:nvSpPr>
        <p:spPr/>
        <p:txBody>
          <a:bodyPr/>
          <a:lstStyle/>
          <a:p>
            <a:r>
              <a:rPr lang="en-US" dirty="0" smtClean="0"/>
              <a:t>Product Owner</a:t>
            </a:r>
            <a:endParaRPr lang="uk-UA"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05000"/>
            <a:ext cx="22288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71800" y="1395948"/>
            <a:ext cx="5943600" cy="3785652"/>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Defines the features of the product</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Decides on release date and content</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Responsible for the profitability of the product (ROI)</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Prioritizes features according to market value </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Adjusts features and priority every iteration, as needed  </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Accepts or reject work results</a:t>
            </a:r>
          </a:p>
        </p:txBody>
      </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a:t>
            </a:fld>
            <a:endParaRPr lang="uk-UA"/>
          </a:p>
        </p:txBody>
      </p:sp>
      <p:sp>
        <p:nvSpPr>
          <p:cNvPr id="6" name="Rectangle 5"/>
          <p:cNvSpPr/>
          <p:nvPr/>
        </p:nvSpPr>
        <p:spPr>
          <a:xfrm>
            <a:off x="303810" y="914400"/>
            <a:ext cx="8458200" cy="5570756"/>
          </a:xfrm>
          <a:prstGeom prst="rect">
            <a:avLst/>
          </a:prstGeom>
        </p:spPr>
        <p:txBody>
          <a:bodyPr wrap="square">
            <a:spAutoFit/>
          </a:bodyPr>
          <a:lstStyle/>
          <a:p>
            <a:pPr marL="285750" indent="-285750">
              <a:buFont typeface="Arial" panose="020B0604020202020204" pitchFamily="34" charset="0"/>
              <a:buChar char="•"/>
            </a:pPr>
            <a:r>
              <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Agile Intro</a:t>
            </a:r>
          </a:p>
          <a:p>
            <a:pPr marL="285750" indent="-285750">
              <a:buFont typeface="Arial" panose="020B0604020202020204" pitchFamily="34" charset="0"/>
              <a:buChar char="•"/>
            </a:pPr>
            <a:r>
              <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SCRUM intro</a:t>
            </a:r>
          </a:p>
          <a:p>
            <a:pPr marL="285750" indent="-285750">
              <a:buFont typeface="Arial" panose="020B0604020202020204" pitchFamily="34" charset="0"/>
              <a:buChar char="•"/>
            </a:pPr>
            <a:r>
              <a:rPr lang="en-US" sz="3200" i="1" dirty="0">
                <a:solidFill>
                  <a:schemeClr val="tx2"/>
                </a:solidFill>
                <a:latin typeface="Segoe UI" panose="020B0502040204020203" pitchFamily="34" charset="0"/>
                <a:ea typeface="Segoe UI" panose="020B0502040204020203" pitchFamily="34" charset="0"/>
                <a:cs typeface="Segoe UI" panose="020B0502040204020203" pitchFamily="34" charset="0"/>
              </a:rPr>
              <a:t>SCRUM Framework</a:t>
            </a:r>
          </a:p>
          <a:p>
            <a:pPr marL="1714500" lvl="3" indent="-342900">
              <a:buFont typeface="Wingdings" panose="05000000000000000000" pitchFamily="2" charset="2"/>
              <a:buChar char="ü"/>
              <a:defRPr/>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Roles</a:t>
            </a:r>
          </a:p>
          <a:p>
            <a:pPr marL="1714500" lvl="3" indent="-342900">
              <a:buFont typeface="Wingdings" panose="05000000000000000000" pitchFamily="2" charset="2"/>
              <a:buChar char="ü"/>
              <a:defRPr/>
            </a:pPr>
            <a:r>
              <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rPr>
              <a:t>Time boxes</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Artifacts</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Definition of “Done”</a:t>
            </a:r>
            <a:endPar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QC in SCRUM</a:t>
            </a:r>
            <a:endParaRPr lang="en-US" sz="32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Agile Testing Practices</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Quality Driven Development</a:t>
            </a:r>
          </a:p>
          <a:p>
            <a:pPr marL="1714500" lvl="3" indent="-342900">
              <a:buFont typeface="Wingdings" panose="05000000000000000000" pitchFamily="2" charset="2"/>
              <a:buChar char="ü"/>
              <a:defRPr/>
            </a:pPr>
            <a:r>
              <a:rPr lang="en-US" sz="28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rPr>
              <a:t>Challenges or/and Issues</a:t>
            </a:r>
            <a:endParaRPr lang="en-US" sz="2800" i="1" dirty="0">
              <a:solidFill>
                <a:schemeClr val="tx2"/>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3200" i="1" dirty="0" smtClean="0">
              <a:solidFill>
                <a:schemeClr val="tx2"/>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itle 6"/>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8621806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20</a:t>
            </a:fld>
            <a:endParaRPr lang="uk-UA"/>
          </a:p>
        </p:txBody>
      </p:sp>
      <p:sp>
        <p:nvSpPr>
          <p:cNvPr id="4" name="Title 3"/>
          <p:cNvSpPr>
            <a:spLocks noGrp="1"/>
          </p:cNvSpPr>
          <p:nvPr>
            <p:ph type="title"/>
          </p:nvPr>
        </p:nvSpPr>
        <p:spPr/>
        <p:txBody>
          <a:bodyPr/>
          <a:lstStyle/>
          <a:p>
            <a:r>
              <a:rPr lang="en-US" dirty="0" smtClean="0"/>
              <a:t>SCRUM Master</a:t>
            </a:r>
            <a:endParaRPr lang="uk-UA"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85950"/>
            <a:ext cx="30861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048000" y="825812"/>
            <a:ext cx="6118860" cy="5574988"/>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Teaching the organization how to use </a:t>
            </a:r>
            <a:r>
              <a:rPr lang="en-US" sz="2000" dirty="0" smtClean="0">
                <a:latin typeface="Segoe UI" panose="020B0502040204020203" pitchFamily="34" charset="0"/>
                <a:ea typeface="Segoe UI" panose="020B0502040204020203" pitchFamily="34" charset="0"/>
                <a:cs typeface="Segoe UI" panose="020B0502040204020203" pitchFamily="34" charset="0"/>
              </a:rPr>
              <a:t>Scrum;</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Removing the barriers between the team and the </a:t>
            </a:r>
            <a:r>
              <a:rPr lang="en-US" sz="2000" dirty="0" smtClean="0">
                <a:latin typeface="Segoe UI" panose="020B0502040204020203" pitchFamily="34" charset="0"/>
                <a:ea typeface="Segoe UI" panose="020B0502040204020203" pitchFamily="34" charset="0"/>
                <a:cs typeface="Segoe UI" panose="020B0502040204020203" pitchFamily="34" charset="0"/>
              </a:rPr>
              <a:t>customer;</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Teaching the customer how to maximize ROI and meet their </a:t>
            </a:r>
            <a:r>
              <a:rPr lang="en-US" sz="2000" dirty="0" smtClean="0">
                <a:latin typeface="Segoe UI" panose="020B0502040204020203" pitchFamily="34" charset="0"/>
                <a:ea typeface="Segoe UI" panose="020B0502040204020203" pitchFamily="34" charset="0"/>
                <a:cs typeface="Segoe UI" panose="020B0502040204020203" pitchFamily="34" charset="0"/>
              </a:rPr>
              <a:t>objectives;</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lives of the development team by facilitating creativity and </a:t>
            </a:r>
            <a:r>
              <a:rPr lang="en-US" sz="2000" dirty="0" smtClean="0">
                <a:latin typeface="Segoe UI" panose="020B0502040204020203" pitchFamily="34" charset="0"/>
                <a:ea typeface="Segoe UI" panose="020B0502040204020203" pitchFamily="34" charset="0"/>
                <a:cs typeface="Segoe UI" panose="020B0502040204020203" pitchFamily="34" charset="0"/>
              </a:rPr>
              <a:t>empowerment;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productivity of the development team in any way </a:t>
            </a:r>
            <a:r>
              <a:rPr lang="en-US" sz="2000" dirty="0" smtClean="0">
                <a:latin typeface="Segoe UI" panose="020B0502040204020203" pitchFamily="34" charset="0"/>
                <a:ea typeface="Segoe UI" panose="020B0502040204020203" pitchFamily="34" charset="0"/>
                <a:cs typeface="Segoe UI" panose="020B0502040204020203" pitchFamily="34" charset="0"/>
              </a:rPr>
              <a:t>possible;</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Improving the practices and tools so each increment of functionality is potentially </a:t>
            </a:r>
            <a:r>
              <a:rPr lang="en-US" sz="2000" dirty="0" smtClean="0">
                <a:latin typeface="Segoe UI" panose="020B0502040204020203" pitchFamily="34" charset="0"/>
                <a:ea typeface="Segoe UI" panose="020B0502040204020203" pitchFamily="34" charset="0"/>
                <a:cs typeface="Segoe UI" panose="020B0502040204020203" pitchFamily="34" charset="0"/>
              </a:rPr>
              <a:t>shippable;</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No </a:t>
            </a:r>
            <a:r>
              <a:rPr lang="en-US" sz="2000" dirty="0" smtClean="0">
                <a:latin typeface="Segoe UI" panose="020B0502040204020203" pitchFamily="34" charset="0"/>
                <a:ea typeface="Segoe UI" panose="020B0502040204020203" pitchFamily="34" charset="0"/>
                <a:cs typeface="Segoe UI" panose="020B0502040204020203" pitchFamily="34" charset="0"/>
              </a:rPr>
              <a:t>authority;</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8978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21</a:t>
            </a:fld>
            <a:endParaRPr lang="uk-UA"/>
          </a:p>
        </p:txBody>
      </p:sp>
      <p:sp>
        <p:nvSpPr>
          <p:cNvPr id="4" name="Title 3"/>
          <p:cNvSpPr>
            <a:spLocks noGrp="1"/>
          </p:cNvSpPr>
          <p:nvPr>
            <p:ph type="title"/>
          </p:nvPr>
        </p:nvSpPr>
        <p:spPr/>
        <p:txBody>
          <a:bodyPr/>
          <a:lstStyle/>
          <a:p>
            <a:r>
              <a:rPr lang="en-US" dirty="0" smtClean="0"/>
              <a:t>Team</a:t>
            </a:r>
            <a:endParaRPr lang="uk-UA"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67539"/>
            <a:ext cx="4399048" cy="2922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029200" y="1295400"/>
            <a:ext cx="3810000" cy="4339650"/>
          </a:xfrm>
          <a:prstGeom prst="rect">
            <a:avLst/>
          </a:prstGeom>
        </p:spPr>
        <p:txBody>
          <a:bodyPr wrap="square">
            <a:spAutoFit/>
          </a:bodyPr>
          <a:lstStyle/>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Typically 7+/-2 people</a:t>
            </a:r>
          </a:p>
          <a:p>
            <a:pPr marL="285750" indent="-285750">
              <a:lnSpc>
                <a:spcPct val="150000"/>
              </a:lnSpc>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Cross-functional</a:t>
            </a:r>
            <a:r>
              <a:rPr lang="en-US" dirty="0" smtClean="0">
                <a:latin typeface="Segoe UI" panose="020B0502040204020203" pitchFamily="34" charset="0"/>
                <a:ea typeface="Segoe UI" panose="020B0502040204020203" pitchFamily="34" charset="0"/>
                <a:cs typeface="Segoe UI" panose="020B0502040204020203" pitchFamily="34" charset="0"/>
              </a:rPr>
              <a:t> </a:t>
            </a:r>
            <a:r>
              <a:rPr lang="en-US" sz="1400" dirty="0" smtClean="0">
                <a:latin typeface="Segoe UI" panose="020B0502040204020203" pitchFamily="34" charset="0"/>
                <a:ea typeface="Segoe UI" panose="020B0502040204020203" pitchFamily="34" charset="0"/>
                <a:cs typeface="Segoe UI" panose="020B0502040204020203" pitchFamily="34" charset="0"/>
              </a:rPr>
              <a:t>(Programmers</a:t>
            </a:r>
            <a:r>
              <a:rPr lang="en-US" sz="1400" dirty="0">
                <a:latin typeface="Segoe UI" panose="020B0502040204020203" pitchFamily="34" charset="0"/>
                <a:ea typeface="Segoe UI" panose="020B0502040204020203" pitchFamily="34" charset="0"/>
                <a:cs typeface="Segoe UI" panose="020B0502040204020203" pitchFamily="34" charset="0"/>
              </a:rPr>
              <a:t>, testers, user experience designers, etc</a:t>
            </a:r>
            <a:r>
              <a:rPr lang="en-US" sz="1400" dirty="0" smtClean="0">
                <a:latin typeface="Segoe UI" panose="020B0502040204020203" pitchFamily="34" charset="0"/>
                <a:ea typeface="Segoe UI" panose="020B0502040204020203" pitchFamily="34" charset="0"/>
                <a:cs typeface="Segoe UI" panose="020B0502040204020203" pitchFamily="34" charset="0"/>
              </a:rPr>
              <a:t>.)</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Members should be </a:t>
            </a:r>
            <a:r>
              <a:rPr lang="en-US" sz="2000" dirty="0" smtClean="0">
                <a:latin typeface="Segoe UI" panose="020B0502040204020203" pitchFamily="34" charset="0"/>
                <a:ea typeface="Segoe UI" panose="020B0502040204020203" pitchFamily="34" charset="0"/>
                <a:cs typeface="Segoe UI" panose="020B0502040204020203" pitchFamily="34" charset="0"/>
              </a:rPr>
              <a:t>full-time </a:t>
            </a:r>
            <a:r>
              <a:rPr lang="en-US" dirty="0" smtClean="0">
                <a:latin typeface="Segoe UI" panose="020B0502040204020203" pitchFamily="34" charset="0"/>
                <a:ea typeface="Segoe UI" panose="020B0502040204020203" pitchFamily="34" charset="0"/>
                <a:cs typeface="Segoe UI" panose="020B0502040204020203" pitchFamily="34" charset="0"/>
              </a:rPr>
              <a:t>(</a:t>
            </a:r>
            <a:r>
              <a:rPr lang="en-US" sz="1400" dirty="0" smtClean="0">
                <a:latin typeface="Segoe UI" panose="020B0502040204020203" pitchFamily="34" charset="0"/>
                <a:ea typeface="Segoe UI" panose="020B0502040204020203" pitchFamily="34" charset="0"/>
                <a:cs typeface="Segoe UI" panose="020B0502040204020203" pitchFamily="34" charset="0"/>
              </a:rPr>
              <a:t>May </a:t>
            </a:r>
            <a:r>
              <a:rPr lang="en-US" sz="1400" dirty="0">
                <a:latin typeface="Segoe UI" panose="020B0502040204020203" pitchFamily="34" charset="0"/>
                <a:ea typeface="Segoe UI" panose="020B0502040204020203" pitchFamily="34" charset="0"/>
                <a:cs typeface="Segoe UI" panose="020B0502040204020203" pitchFamily="34" charset="0"/>
              </a:rPr>
              <a:t>be exceptions (e.g.: database administrator</a:t>
            </a:r>
            <a:r>
              <a:rPr lang="en-US" sz="1400" dirty="0" smtClean="0">
                <a:latin typeface="Segoe UI" panose="020B0502040204020203" pitchFamily="34" charset="0"/>
                <a:ea typeface="Segoe UI" panose="020B0502040204020203" pitchFamily="34" charset="0"/>
                <a:cs typeface="Segoe UI" panose="020B0502040204020203" pitchFamily="34" charset="0"/>
              </a:rPr>
              <a:t>)</a:t>
            </a:r>
            <a:r>
              <a:rPr lang="en-US" dirty="0" smtClean="0">
                <a:latin typeface="Segoe UI" panose="020B0502040204020203" pitchFamily="34" charset="0"/>
                <a:ea typeface="Segoe UI" panose="020B0502040204020203" pitchFamily="34" charset="0"/>
                <a:cs typeface="Segoe UI" panose="020B0502040204020203" pitchFamily="34" charset="0"/>
              </a:rPr>
              <a:t>)</a:t>
            </a:r>
            <a:endParaRPr lang="en-US"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Teams are </a:t>
            </a:r>
            <a:r>
              <a:rPr lang="en-US" sz="2000" dirty="0" smtClean="0">
                <a:latin typeface="Segoe UI" panose="020B0502040204020203" pitchFamily="34" charset="0"/>
                <a:ea typeface="Segoe UI" panose="020B0502040204020203" pitchFamily="34" charset="0"/>
                <a:cs typeface="Segoe UI" panose="020B0502040204020203" pitchFamily="34" charset="0"/>
              </a:rPr>
              <a:t>self-organizing </a:t>
            </a:r>
            <a:r>
              <a:rPr lang="en-US" sz="1400" dirty="0" smtClean="0">
                <a:latin typeface="Segoe UI" panose="020B0502040204020203" pitchFamily="34" charset="0"/>
                <a:ea typeface="Segoe UI" panose="020B0502040204020203" pitchFamily="34" charset="0"/>
                <a:cs typeface="Segoe UI" panose="020B0502040204020203" pitchFamily="34" charset="0"/>
              </a:rPr>
              <a:t>(Ideally</a:t>
            </a:r>
            <a:r>
              <a:rPr lang="en-US" sz="1400" dirty="0">
                <a:latin typeface="Segoe UI" panose="020B0502040204020203" pitchFamily="34" charset="0"/>
                <a:ea typeface="Segoe UI" panose="020B0502040204020203" pitchFamily="34" charset="0"/>
                <a:cs typeface="Segoe UI" panose="020B0502040204020203" pitchFamily="34" charset="0"/>
              </a:rPr>
              <a:t>, no titles but rarely a </a:t>
            </a:r>
            <a:r>
              <a:rPr lang="en-US" sz="1400" dirty="0" smtClean="0">
                <a:latin typeface="Segoe UI" panose="020B0502040204020203" pitchFamily="34" charset="0"/>
                <a:ea typeface="Segoe UI" panose="020B0502040204020203" pitchFamily="34" charset="0"/>
                <a:cs typeface="Segoe UI" panose="020B0502040204020203" pitchFamily="34" charset="0"/>
              </a:rPr>
              <a:t>possibility)</a:t>
            </a:r>
            <a:endParaRPr lang="en-US" sz="1400" dirty="0">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Membership should change only between sprints</a:t>
            </a:r>
          </a:p>
        </p:txBody>
      </p:sp>
    </p:spTree>
    <p:extLst>
      <p:ext uri="{BB962C8B-B14F-4D97-AF65-F5344CB8AC3E}">
        <p14:creationId xmlns:p14="http://schemas.microsoft.com/office/powerpoint/2010/main" val="163897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22</a:t>
            </a:fld>
            <a:endParaRPr lang="uk-UA"/>
          </a:p>
        </p:txBody>
      </p:sp>
      <p:sp>
        <p:nvSpPr>
          <p:cNvPr id="4" name="Title 3"/>
          <p:cNvSpPr>
            <a:spLocks noGrp="1"/>
          </p:cNvSpPr>
          <p:nvPr>
            <p:ph type="title"/>
          </p:nvPr>
        </p:nvSpPr>
        <p:spPr/>
        <p:txBody>
          <a:bodyPr/>
          <a:lstStyle/>
          <a:p>
            <a:r>
              <a:rPr lang="en-US" dirty="0" smtClean="0"/>
              <a:t>SCRUM Framework: Time boxes</a:t>
            </a:r>
            <a:endParaRPr lang="uk-UA" dirty="0"/>
          </a:p>
        </p:txBody>
      </p:sp>
      <p:grpSp>
        <p:nvGrpSpPr>
          <p:cNvPr id="5" name="Group 4"/>
          <p:cNvGrpSpPr/>
          <p:nvPr/>
        </p:nvGrpSpPr>
        <p:grpSpPr>
          <a:xfrm>
            <a:off x="5486400" y="4038600"/>
            <a:ext cx="3581400" cy="2209800"/>
            <a:chOff x="533400" y="4495800"/>
            <a:chExt cx="3581400" cy="2209800"/>
          </a:xfrm>
          <a:scene3d>
            <a:camera prst="orthographicFront">
              <a:rot lat="0" lon="0" rev="0"/>
            </a:camera>
            <a:lightRig rig="balanced" dir="t">
              <a:rot lat="0" lon="0" rev="8700000"/>
            </a:lightRig>
          </a:scene3d>
        </p:grpSpPr>
        <p:sp>
          <p:nvSpPr>
            <p:cNvPr id="6" name="Rounded Rectangle 5"/>
            <p:cNvSpPr/>
            <p:nvPr/>
          </p:nvSpPr>
          <p:spPr>
            <a:xfrm>
              <a:off x="533400" y="44958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33400" y="50292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8" name="TextBox 7"/>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76200" y="1371600"/>
            <a:ext cx="3581400" cy="2209800"/>
            <a:chOff x="76200" y="1371600"/>
            <a:chExt cx="3581400" cy="2209800"/>
          </a:xfrm>
          <a:scene3d>
            <a:camera prst="orthographicFront">
              <a:rot lat="0" lon="0" rev="0"/>
            </a:camera>
            <a:lightRig rig="balanced" dir="t">
              <a:rot lat="0" lon="0" rev="8700000"/>
            </a:lightRig>
          </a:scene3d>
        </p:grpSpPr>
        <p:sp>
          <p:nvSpPr>
            <p:cNvPr id="10" name="Rounded Rectangle 9"/>
            <p:cNvSpPr/>
            <p:nvPr/>
          </p:nvSpPr>
          <p:spPr>
            <a:xfrm>
              <a:off x="76200" y="1371600"/>
              <a:ext cx="3581400" cy="1676400"/>
            </a:xfrm>
            <a:prstGeom prst="roundRect">
              <a:avLst/>
            </a:prstGeom>
            <a:solidFill>
              <a:srgbClr val="ADADAD"/>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762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12" name="TextBox 11"/>
            <p:cNvSpPr txBox="1"/>
            <p:nvPr/>
          </p:nvSpPr>
          <p:spPr>
            <a:xfrm>
              <a:off x="3048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2362200" y="2438400"/>
            <a:ext cx="3886200" cy="2743200"/>
            <a:chOff x="3048000" y="2667000"/>
            <a:chExt cx="3886200" cy="2743200"/>
          </a:xfrm>
          <a:scene3d>
            <a:camera prst="orthographicFront">
              <a:rot lat="0" lon="0" rev="0"/>
            </a:camera>
            <a:lightRig rig="balanced" dir="t">
              <a:rot lat="0" lon="0" rev="8700000"/>
            </a:lightRig>
          </a:scene3d>
        </p:grpSpPr>
        <p:sp>
          <p:nvSpPr>
            <p:cNvPr id="14" name="Rounded Rectangle 13"/>
            <p:cNvSpPr/>
            <p:nvPr/>
          </p:nvSpPr>
          <p:spPr>
            <a:xfrm>
              <a:off x="3048000" y="2667000"/>
              <a:ext cx="38862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3048000" y="3200400"/>
              <a:ext cx="3886200" cy="22098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 </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6" name="TextBox 15"/>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2112262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23</a:t>
            </a:fld>
            <a:endParaRPr lang="uk-UA"/>
          </a:p>
        </p:txBody>
      </p:sp>
      <p:sp>
        <p:nvSpPr>
          <p:cNvPr id="4" name="Title 3"/>
          <p:cNvSpPr>
            <a:spLocks noGrp="1"/>
          </p:cNvSpPr>
          <p:nvPr>
            <p:ph type="title"/>
          </p:nvPr>
        </p:nvSpPr>
        <p:spPr/>
        <p:txBody>
          <a:bodyPr/>
          <a:lstStyle/>
          <a:p>
            <a:r>
              <a:rPr lang="en-US" dirty="0" smtClean="0"/>
              <a:t>Sprint</a:t>
            </a:r>
            <a:endParaRPr lang="uk-UA"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50508"/>
            <a:ext cx="3507971" cy="2338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091940" y="616089"/>
            <a:ext cx="4899660" cy="5632311"/>
          </a:xfrm>
          <a:prstGeom prst="rect">
            <a:avLst/>
          </a:prstGeom>
        </p:spPr>
        <p:txBody>
          <a:bodyPr wrap="square">
            <a:spAutoFit/>
          </a:bodyPr>
          <a:lstStyle/>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2-4 weeks iteration</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does work from product backlog</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commits to achieve the sprint goal</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plans work for sprint on a Sprint Planning </a:t>
            </a:r>
            <a:r>
              <a:rPr lang="en-US" sz="2000" dirty="0" smtClean="0">
                <a:latin typeface="Segoe UI" panose="020B0502040204020203" pitchFamily="34" charset="0"/>
                <a:ea typeface="Segoe UI" panose="020B0502040204020203" pitchFamily="34" charset="0"/>
                <a:cs typeface="Segoe UI" panose="020B0502040204020203" pitchFamily="34" charset="0"/>
              </a:rPr>
              <a:t>Meeting</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Team demos work completed on a Sprint Review Meeting</a:t>
            </a: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Every day team highlights progress on a Daily Scrum </a:t>
            </a:r>
            <a:r>
              <a:rPr lang="en-US" sz="2000" dirty="0" smtClean="0">
                <a:latin typeface="Segoe UI" panose="020B0502040204020203" pitchFamily="34" charset="0"/>
                <a:ea typeface="Segoe UI" panose="020B0502040204020203" pitchFamily="34" charset="0"/>
                <a:cs typeface="Segoe UI" panose="020B0502040204020203" pitchFamily="34" charset="0"/>
              </a:rPr>
              <a:t>Meeting</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Sprint </a:t>
            </a:r>
            <a:r>
              <a:rPr lang="en-US" sz="2000" dirty="0" err="1">
                <a:latin typeface="Segoe UI" panose="020B0502040204020203" pitchFamily="34" charset="0"/>
                <a:ea typeface="Segoe UI" panose="020B0502040204020203" pitchFamily="34" charset="0"/>
                <a:cs typeface="Segoe UI" panose="020B0502040204020203" pitchFamily="34" charset="0"/>
              </a:rPr>
              <a:t>Burndown</a:t>
            </a:r>
            <a:r>
              <a:rPr lang="en-US" sz="2000" dirty="0">
                <a:latin typeface="Segoe UI" panose="020B0502040204020203" pitchFamily="34" charset="0"/>
                <a:ea typeface="Segoe UI" panose="020B0502040204020203" pitchFamily="34" charset="0"/>
                <a:cs typeface="Segoe UI" panose="020B0502040204020203" pitchFamily="34" charset="0"/>
              </a:rPr>
              <a:t> chart is used to visualize team progress</a:t>
            </a:r>
            <a:endParaRPr lang="uk-UA"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4059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24</a:t>
            </a:fld>
            <a:endParaRPr lang="uk-UA"/>
          </a:p>
        </p:txBody>
      </p:sp>
      <p:sp>
        <p:nvSpPr>
          <p:cNvPr id="4" name="Title 3"/>
          <p:cNvSpPr>
            <a:spLocks noGrp="1"/>
          </p:cNvSpPr>
          <p:nvPr>
            <p:ph type="title"/>
          </p:nvPr>
        </p:nvSpPr>
        <p:spPr/>
        <p:txBody>
          <a:bodyPr/>
          <a:lstStyle/>
          <a:p>
            <a:r>
              <a:rPr lang="en-US" dirty="0" smtClean="0"/>
              <a:t>Sprint</a:t>
            </a:r>
            <a:endParaRPr lang="uk-UA" dirty="0"/>
          </a:p>
        </p:txBody>
      </p:sp>
      <p:sp>
        <p:nvSpPr>
          <p:cNvPr id="5" name="Line 15"/>
          <p:cNvSpPr>
            <a:spLocks noChangeShapeType="1"/>
          </p:cNvSpPr>
          <p:nvPr/>
        </p:nvSpPr>
        <p:spPr bwMode="auto">
          <a:xfrm flipH="1">
            <a:off x="1524000" y="2289810"/>
            <a:ext cx="990600" cy="1386840"/>
          </a:xfrm>
          <a:prstGeom prst="line">
            <a:avLst/>
          </a:prstGeom>
          <a:noFill/>
          <a:ln w="25400">
            <a:solidFill>
              <a:srgbClr val="385D8A"/>
            </a:solidFill>
            <a:round/>
            <a:headEnd/>
            <a:tailEnd type="triangle" w="med" len="med"/>
          </a:ln>
        </p:spPr>
        <p:txBody>
          <a:bodyPr/>
          <a:lstStyle/>
          <a:p>
            <a:endParaRPr lang="en-US"/>
          </a:p>
        </p:txBody>
      </p:sp>
      <p:grpSp>
        <p:nvGrpSpPr>
          <p:cNvPr id="6" name="Group 5"/>
          <p:cNvGrpSpPr/>
          <p:nvPr/>
        </p:nvGrpSpPr>
        <p:grpSpPr>
          <a:xfrm>
            <a:off x="1447800" y="3657055"/>
            <a:ext cx="5791200" cy="914400"/>
            <a:chOff x="1447800" y="4019005"/>
            <a:chExt cx="5791200" cy="914400"/>
          </a:xfrm>
        </p:grpSpPr>
        <p:sp>
          <p:nvSpPr>
            <p:cNvPr id="7" name="Line 5"/>
            <p:cNvSpPr>
              <a:spLocks noChangeShapeType="1"/>
            </p:cNvSpPr>
            <p:nvPr/>
          </p:nvSpPr>
          <p:spPr bwMode="auto">
            <a:xfrm>
              <a:off x="1447800" y="4476205"/>
              <a:ext cx="5791200" cy="0"/>
            </a:xfrm>
            <a:prstGeom prst="line">
              <a:avLst/>
            </a:prstGeom>
            <a:noFill/>
            <a:ln w="50800">
              <a:solidFill>
                <a:srgbClr val="385D8A"/>
              </a:solidFill>
              <a:round/>
              <a:headEnd/>
              <a:tailEnd/>
            </a:ln>
          </p:spPr>
          <p:txBody>
            <a:bodyPr/>
            <a:lstStyle/>
            <a:p>
              <a:endParaRPr lang="en-US"/>
            </a:p>
          </p:txBody>
        </p:sp>
        <p:sp>
          <p:nvSpPr>
            <p:cNvPr id="8" name="Line 6"/>
            <p:cNvSpPr>
              <a:spLocks noChangeShapeType="1"/>
            </p:cNvSpPr>
            <p:nvPr/>
          </p:nvSpPr>
          <p:spPr bwMode="auto">
            <a:xfrm>
              <a:off x="1447800" y="4019005"/>
              <a:ext cx="0" cy="914400"/>
            </a:xfrm>
            <a:prstGeom prst="line">
              <a:avLst/>
            </a:prstGeom>
            <a:noFill/>
            <a:ln w="50800">
              <a:solidFill>
                <a:srgbClr val="385D8A"/>
              </a:solidFill>
              <a:round/>
              <a:headEnd/>
              <a:tailEnd/>
            </a:ln>
          </p:spPr>
          <p:txBody>
            <a:bodyPr/>
            <a:lstStyle/>
            <a:p>
              <a:endParaRPr lang="en-US"/>
            </a:p>
          </p:txBody>
        </p:sp>
        <p:sp>
          <p:nvSpPr>
            <p:cNvPr id="9" name="Line 6"/>
            <p:cNvSpPr>
              <a:spLocks noChangeShapeType="1"/>
            </p:cNvSpPr>
            <p:nvPr/>
          </p:nvSpPr>
          <p:spPr bwMode="auto">
            <a:xfrm>
              <a:off x="1905000" y="4201885"/>
              <a:ext cx="0" cy="548640"/>
            </a:xfrm>
            <a:prstGeom prst="line">
              <a:avLst/>
            </a:prstGeom>
            <a:noFill/>
            <a:ln w="50800">
              <a:solidFill>
                <a:srgbClr val="385D8A"/>
              </a:solidFill>
              <a:round/>
              <a:headEnd/>
              <a:tailEnd/>
            </a:ln>
          </p:spPr>
          <p:txBody>
            <a:bodyPr/>
            <a:lstStyle/>
            <a:p>
              <a:endParaRPr lang="en-US"/>
            </a:p>
          </p:txBody>
        </p:sp>
        <p:sp>
          <p:nvSpPr>
            <p:cNvPr id="10" name="Line 6"/>
            <p:cNvSpPr>
              <a:spLocks noChangeShapeType="1"/>
            </p:cNvSpPr>
            <p:nvPr/>
          </p:nvSpPr>
          <p:spPr bwMode="auto">
            <a:xfrm flipV="1">
              <a:off x="7239000" y="4019005"/>
              <a:ext cx="0" cy="914400"/>
            </a:xfrm>
            <a:prstGeom prst="line">
              <a:avLst/>
            </a:prstGeom>
            <a:noFill/>
            <a:ln w="50800">
              <a:solidFill>
                <a:srgbClr val="385D8A"/>
              </a:solidFill>
              <a:round/>
              <a:headEnd/>
              <a:tailEnd/>
            </a:ln>
          </p:spPr>
          <p:txBody>
            <a:bodyPr/>
            <a:lstStyle/>
            <a:p>
              <a:endParaRPr lang="en-US"/>
            </a:p>
          </p:txBody>
        </p:sp>
        <p:sp>
          <p:nvSpPr>
            <p:cNvPr id="11" name="Line 6"/>
            <p:cNvSpPr>
              <a:spLocks noChangeShapeType="1"/>
            </p:cNvSpPr>
            <p:nvPr/>
          </p:nvSpPr>
          <p:spPr bwMode="auto">
            <a:xfrm flipV="1">
              <a:off x="6781800" y="4201885"/>
              <a:ext cx="0" cy="548640"/>
            </a:xfrm>
            <a:prstGeom prst="line">
              <a:avLst/>
            </a:prstGeom>
            <a:noFill/>
            <a:ln w="50800">
              <a:solidFill>
                <a:srgbClr val="385D8A"/>
              </a:solidFill>
              <a:round/>
              <a:headEnd/>
              <a:tailEnd/>
            </a:ln>
          </p:spPr>
          <p:txBody>
            <a:bodyPr/>
            <a:lstStyle/>
            <a:p>
              <a:endParaRPr lang="en-US"/>
            </a:p>
          </p:txBody>
        </p:sp>
      </p:grpSp>
      <p:sp>
        <p:nvSpPr>
          <p:cNvPr id="15" name="TextBox 14"/>
          <p:cNvSpPr txBox="1"/>
          <p:nvPr/>
        </p:nvSpPr>
        <p:spPr>
          <a:xfrm>
            <a:off x="2781300" y="3676650"/>
            <a:ext cx="3124200" cy="461665"/>
          </a:xfrm>
          <a:prstGeom prst="rect">
            <a:avLst/>
          </a:prstGeom>
          <a:noFill/>
        </p:spPr>
        <p:txBody>
          <a:bodyPr wrap="square" rtlCol="0">
            <a:spAutoFit/>
          </a:bodyPr>
          <a:lstStyle/>
          <a:p>
            <a:pPr algn="ctr"/>
            <a:r>
              <a:rPr lang="en-US" sz="2400" b="1" dirty="0" smtClean="0">
                <a:solidFill>
                  <a:srgbClr val="385D8A"/>
                </a:solidFill>
                <a:latin typeface="Segoe UI" panose="020B0502040204020203" pitchFamily="34" charset="0"/>
                <a:ea typeface="Segoe UI" panose="020B0502040204020203" pitchFamily="34" charset="0"/>
                <a:cs typeface="Segoe UI" panose="020B0502040204020203" pitchFamily="34" charset="0"/>
              </a:rPr>
              <a:t>Development Work</a:t>
            </a:r>
            <a:endParaRPr lang="en-US" sz="2400" b="1" dirty="0">
              <a:solidFill>
                <a:srgbClr val="385D8A"/>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Line 15"/>
          <p:cNvSpPr>
            <a:spLocks noChangeShapeType="1"/>
          </p:cNvSpPr>
          <p:nvPr/>
        </p:nvSpPr>
        <p:spPr bwMode="auto">
          <a:xfrm>
            <a:off x="6172200" y="2289810"/>
            <a:ext cx="990600" cy="1463040"/>
          </a:xfrm>
          <a:prstGeom prst="line">
            <a:avLst/>
          </a:prstGeom>
          <a:noFill/>
          <a:ln w="25400">
            <a:solidFill>
              <a:srgbClr val="385D8A"/>
            </a:solidFill>
            <a:round/>
            <a:headEnd/>
            <a:tailEnd type="triangle" w="med" len="med"/>
          </a:ln>
        </p:spPr>
        <p:txBody>
          <a:bodyPr/>
          <a:lstStyle/>
          <a:p>
            <a:endParaRPr lang="en-US"/>
          </a:p>
        </p:txBody>
      </p:sp>
      <p:sp>
        <p:nvSpPr>
          <p:cNvPr id="2" name="Rounded Rectangle 1"/>
          <p:cNvSpPr/>
          <p:nvPr/>
        </p:nvSpPr>
        <p:spPr>
          <a:xfrm>
            <a:off x="1068324" y="1447800"/>
            <a:ext cx="2892552" cy="922020"/>
          </a:xfrm>
          <a:prstGeom prst="roundRect">
            <a:avLst/>
          </a:prstGeom>
          <a:solidFill>
            <a:schemeClr val="accent1">
              <a:lumMod val="60000"/>
              <a:lumOff val="40000"/>
            </a:schemeClr>
          </a:solidFill>
          <a:ln>
            <a:solidFill>
              <a:schemeClr val="accent1">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Sprint planning</a:t>
            </a:r>
          </a:p>
          <a:p>
            <a:pPr algn="ctr"/>
            <a:r>
              <a:rPr lang="en-US" dirty="0">
                <a:solidFill>
                  <a:schemeClr val="tx1"/>
                </a:solidFill>
              </a:rPr>
              <a:t>4/4 </a:t>
            </a:r>
            <a:r>
              <a:rPr lang="en-US" dirty="0" smtClean="0">
                <a:solidFill>
                  <a:schemeClr val="tx1"/>
                </a:solidFill>
              </a:rPr>
              <a:t>hrs.</a:t>
            </a:r>
            <a:endParaRPr lang="en-US" dirty="0">
              <a:solidFill>
                <a:schemeClr val="tx1"/>
              </a:solidFill>
            </a:endParaRPr>
          </a:p>
        </p:txBody>
      </p:sp>
      <p:sp>
        <p:nvSpPr>
          <p:cNvPr id="17" name="Rounded Rectangle 16"/>
          <p:cNvSpPr/>
          <p:nvPr/>
        </p:nvSpPr>
        <p:spPr>
          <a:xfrm>
            <a:off x="4803648" y="1447800"/>
            <a:ext cx="2892552" cy="922020"/>
          </a:xfrm>
          <a:prstGeom prst="roundRect">
            <a:avLst/>
          </a:prstGeom>
          <a:solidFill>
            <a:schemeClr val="accent1">
              <a:lumMod val="60000"/>
              <a:lumOff val="40000"/>
            </a:schemeClr>
          </a:solidFill>
          <a:ln>
            <a:solidFill>
              <a:schemeClr val="accent1">
                <a:lumMod val="60000"/>
                <a:lumOff val="4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Sprint Review and </a:t>
            </a:r>
            <a:r>
              <a:rPr lang="en-US" dirty="0" smtClean="0">
                <a:solidFill>
                  <a:schemeClr val="tx1"/>
                </a:solidFill>
              </a:rPr>
              <a:t>Retrospective</a:t>
            </a:r>
            <a:endParaRPr lang="en-US" dirty="0">
              <a:solidFill>
                <a:schemeClr val="tx1"/>
              </a:solidFill>
            </a:endParaRPr>
          </a:p>
          <a:p>
            <a:pPr algn="ctr"/>
            <a:r>
              <a:rPr lang="en-US" dirty="0" smtClean="0">
                <a:solidFill>
                  <a:schemeClr val="tx1"/>
                </a:solidFill>
              </a:rPr>
              <a:t>4/3 hrs.</a:t>
            </a:r>
            <a:endParaRPr lang="en-US" dirty="0">
              <a:solidFill>
                <a:schemeClr val="tx1"/>
              </a:solidFill>
            </a:endParaRPr>
          </a:p>
        </p:txBody>
      </p:sp>
      <p:sp>
        <p:nvSpPr>
          <p:cNvPr id="18" name="Rounded Rectangle 17"/>
          <p:cNvSpPr/>
          <p:nvPr/>
        </p:nvSpPr>
        <p:spPr>
          <a:xfrm>
            <a:off x="2324100" y="4949190"/>
            <a:ext cx="4038600" cy="50292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 weeks sprint</a:t>
            </a:r>
          </a:p>
        </p:txBody>
      </p:sp>
    </p:spTree>
    <p:extLst>
      <p:ext uri="{BB962C8B-B14F-4D97-AF65-F5344CB8AC3E}">
        <p14:creationId xmlns:p14="http://schemas.microsoft.com/office/powerpoint/2010/main" val="474059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25</a:t>
            </a:fld>
            <a:endParaRPr lang="uk-UA"/>
          </a:p>
        </p:txBody>
      </p:sp>
      <p:sp>
        <p:nvSpPr>
          <p:cNvPr id="4" name="Title 3"/>
          <p:cNvSpPr>
            <a:spLocks noGrp="1"/>
          </p:cNvSpPr>
          <p:nvPr>
            <p:ph type="title"/>
          </p:nvPr>
        </p:nvSpPr>
        <p:spPr/>
        <p:txBody>
          <a:bodyPr/>
          <a:lstStyle/>
          <a:p>
            <a:r>
              <a:rPr lang="en-US" dirty="0" smtClean="0"/>
              <a:t>Sprint</a:t>
            </a:r>
            <a:endParaRPr lang="uk-UA" dirty="0"/>
          </a:p>
        </p:txBody>
      </p:sp>
      <p:sp>
        <p:nvSpPr>
          <p:cNvPr id="5" name="Content Placeholder 2"/>
          <p:cNvSpPr>
            <a:spLocks noGrp="1"/>
          </p:cNvSpPr>
          <p:nvPr>
            <p:ph idx="1"/>
          </p:nvPr>
        </p:nvSpPr>
        <p:spPr>
          <a:xfrm>
            <a:off x="304800" y="762000"/>
            <a:ext cx="8458200" cy="5147846"/>
          </a:xfrm>
        </p:spPr>
        <p:txBody>
          <a:bodyPr>
            <a:normAutofit lnSpcReduction="10000"/>
          </a:bodyPr>
          <a:lstStyle/>
          <a:p>
            <a:pPr>
              <a:lnSpc>
                <a:spcPct val="150000"/>
              </a:lnSpc>
              <a:buNone/>
              <a:defRPr/>
            </a:pPr>
            <a:r>
              <a:rPr lang="en-US" sz="2000" b="1" dirty="0" smtClean="0">
                <a:solidFill>
                  <a:schemeClr val="tx1"/>
                </a:solidFill>
              </a:rPr>
              <a:t>Abnormal Termination</a:t>
            </a:r>
          </a:p>
          <a:p>
            <a:pPr>
              <a:lnSpc>
                <a:spcPct val="150000"/>
              </a:lnSpc>
              <a:buClrTx/>
              <a:defRPr/>
            </a:pPr>
            <a:r>
              <a:rPr lang="en-US" sz="2000" dirty="0" smtClean="0">
                <a:solidFill>
                  <a:schemeClr val="tx1"/>
                </a:solidFill>
              </a:rPr>
              <a:t>Sprint can be cancelled </a:t>
            </a:r>
          </a:p>
          <a:p>
            <a:pPr lvl="1">
              <a:lnSpc>
                <a:spcPct val="150000"/>
              </a:lnSpc>
              <a:buClrTx/>
              <a:buFont typeface="Wingdings" panose="05000000000000000000" pitchFamily="2" charset="2"/>
              <a:buChar char="ü"/>
              <a:defRPr/>
            </a:pPr>
            <a:r>
              <a:rPr lang="en-US" sz="1800" dirty="0">
                <a:solidFill>
                  <a:schemeClr val="tx1"/>
                </a:solidFill>
              </a:rPr>
              <a:t>Sprint  Goal  becomes  obsolete</a:t>
            </a:r>
          </a:p>
          <a:p>
            <a:pPr lvl="1">
              <a:lnSpc>
                <a:spcPct val="150000"/>
              </a:lnSpc>
              <a:buClrTx/>
              <a:buFont typeface="Wingdings" panose="05000000000000000000" pitchFamily="2" charset="2"/>
              <a:buChar char="ü"/>
              <a:defRPr/>
            </a:pPr>
            <a:r>
              <a:rPr lang="en-US" sz="1800" dirty="0" smtClean="0">
                <a:solidFill>
                  <a:schemeClr val="tx1"/>
                </a:solidFill>
              </a:rPr>
              <a:t>Sprint no </a:t>
            </a:r>
            <a:r>
              <a:rPr lang="en-US" sz="1800" dirty="0">
                <a:solidFill>
                  <a:schemeClr val="tx1"/>
                </a:solidFill>
              </a:rPr>
              <a:t>longer makes sense given </a:t>
            </a:r>
            <a:r>
              <a:rPr lang="en-US" sz="1800" dirty="0" smtClean="0">
                <a:solidFill>
                  <a:schemeClr val="tx1"/>
                </a:solidFill>
              </a:rPr>
              <a:t>the circumstances </a:t>
            </a:r>
          </a:p>
          <a:p>
            <a:pPr>
              <a:lnSpc>
                <a:spcPct val="150000"/>
              </a:lnSpc>
              <a:buClrTx/>
              <a:defRPr/>
            </a:pPr>
            <a:endParaRPr lang="en-US" sz="2000" dirty="0" smtClean="0">
              <a:solidFill>
                <a:schemeClr val="tx1"/>
              </a:solidFill>
            </a:endParaRPr>
          </a:p>
          <a:p>
            <a:pPr>
              <a:lnSpc>
                <a:spcPct val="150000"/>
              </a:lnSpc>
              <a:buClrTx/>
              <a:defRPr/>
            </a:pPr>
            <a:r>
              <a:rPr lang="en-US" sz="2000" dirty="0" smtClean="0">
                <a:solidFill>
                  <a:schemeClr val="tx1"/>
                </a:solidFill>
              </a:rPr>
              <a:t>If Sprint is </a:t>
            </a:r>
            <a:r>
              <a:rPr lang="en-US" sz="2000" dirty="0">
                <a:solidFill>
                  <a:schemeClr val="tx1"/>
                </a:solidFill>
              </a:rPr>
              <a:t>terminated, next steps are:</a:t>
            </a:r>
          </a:p>
          <a:p>
            <a:pPr lvl="1">
              <a:lnSpc>
                <a:spcPct val="150000"/>
              </a:lnSpc>
              <a:buClrTx/>
              <a:buFont typeface="Wingdings" panose="05000000000000000000" pitchFamily="2" charset="2"/>
              <a:buChar char="ü"/>
              <a:defRPr/>
            </a:pPr>
            <a:r>
              <a:rPr lang="en-US" sz="1800" dirty="0" smtClean="0">
                <a:solidFill>
                  <a:schemeClr val="tx1"/>
                </a:solidFill>
              </a:rPr>
              <a:t>Any ‘done’ Product Backlog items are reviewed to understand if they  </a:t>
            </a:r>
            <a:r>
              <a:rPr lang="en-US" sz="1800" dirty="0">
                <a:solidFill>
                  <a:schemeClr val="tx1"/>
                </a:solidFill>
              </a:rPr>
              <a:t>represent  a  potentially shippable  increment</a:t>
            </a:r>
            <a:r>
              <a:rPr lang="en-US" sz="1800" dirty="0" smtClean="0">
                <a:solidFill>
                  <a:schemeClr val="tx1"/>
                </a:solidFill>
              </a:rPr>
              <a:t> </a:t>
            </a:r>
          </a:p>
          <a:p>
            <a:pPr lvl="1">
              <a:lnSpc>
                <a:spcPct val="150000"/>
              </a:lnSpc>
              <a:buClrTx/>
              <a:buFont typeface="Wingdings" panose="05000000000000000000" pitchFamily="2" charset="2"/>
              <a:buChar char="ü"/>
              <a:defRPr/>
            </a:pPr>
            <a:r>
              <a:rPr lang="en-US" sz="1800" dirty="0">
                <a:solidFill>
                  <a:schemeClr val="tx1"/>
                </a:solidFill>
              </a:rPr>
              <a:t>All  other  Product  Backlog  items  are  put  back  on the  Product  Backlog  with  their  initial  estimates.  Any  work  done  on them  is  assumed  to  be  lost</a:t>
            </a:r>
          </a:p>
          <a:p>
            <a:pPr>
              <a:lnSpc>
                <a:spcPct val="150000"/>
              </a:lnSpc>
              <a:buClrTx/>
              <a:defRPr/>
            </a:pPr>
            <a:endParaRPr lang="en-US" sz="2000" dirty="0" smtClean="0">
              <a:solidFill>
                <a:schemeClr val="tx1"/>
              </a:solidFill>
            </a:endParaRPr>
          </a:p>
          <a:p>
            <a:pPr marL="0" indent="0">
              <a:lnSpc>
                <a:spcPct val="150000"/>
              </a:lnSpc>
              <a:buClrTx/>
              <a:buNone/>
              <a:defRPr/>
            </a:pPr>
            <a:endParaRPr lang="en-US" sz="2000" dirty="0">
              <a:solidFill>
                <a:schemeClr val="tx1"/>
              </a:solidFill>
            </a:endParaRPr>
          </a:p>
        </p:txBody>
      </p:sp>
      <p:sp>
        <p:nvSpPr>
          <p:cNvPr id="2" name="Rectangle 1"/>
          <p:cNvSpPr/>
          <p:nvPr/>
        </p:nvSpPr>
        <p:spPr>
          <a:xfrm>
            <a:off x="304800" y="5909846"/>
            <a:ext cx="8229600" cy="400110"/>
          </a:xfrm>
          <a:prstGeom prst="rect">
            <a:avLst/>
          </a:prstGeom>
        </p:spPr>
        <p:txBody>
          <a:bodyPr wrap="square">
            <a:spAutoFit/>
          </a:bodyPr>
          <a:lstStyle/>
          <a:p>
            <a:pPr marL="285750" indent="-285750">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Only  the Product  </a:t>
            </a:r>
            <a:r>
              <a:rPr lang="en-US" sz="2000" dirty="0">
                <a:latin typeface="Segoe UI" panose="020B0502040204020203" pitchFamily="34" charset="0"/>
                <a:ea typeface="Segoe UI" panose="020B0502040204020203" pitchFamily="34" charset="0"/>
                <a:cs typeface="Segoe UI" panose="020B0502040204020203" pitchFamily="34" charset="0"/>
              </a:rPr>
              <a:t>Owner  has  the  authority  to  cancel  the  Sprint</a:t>
            </a:r>
          </a:p>
        </p:txBody>
      </p:sp>
    </p:spTree>
    <p:extLst>
      <p:ext uri="{BB962C8B-B14F-4D97-AF65-F5344CB8AC3E}">
        <p14:creationId xmlns:p14="http://schemas.microsoft.com/office/powerpoint/2010/main" val="1951285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26</a:t>
            </a:fld>
            <a:endParaRPr lang="uk-UA"/>
          </a:p>
        </p:txBody>
      </p:sp>
      <p:sp>
        <p:nvSpPr>
          <p:cNvPr id="4" name="Title 3"/>
          <p:cNvSpPr>
            <a:spLocks noGrp="1"/>
          </p:cNvSpPr>
          <p:nvPr>
            <p:ph type="title"/>
          </p:nvPr>
        </p:nvSpPr>
        <p:spPr/>
        <p:txBody>
          <a:bodyPr/>
          <a:lstStyle/>
          <a:p>
            <a:r>
              <a:rPr lang="en-US" dirty="0" smtClean="0"/>
              <a:t>Sprint Planning</a:t>
            </a:r>
            <a:endParaRPr lang="uk-U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18" y="2362200"/>
            <a:ext cx="8886965" cy="311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4800" y="835231"/>
            <a:ext cx="6705600" cy="149271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8 hours for one month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Addresses two questions: What? and How?</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128517" y="5562600"/>
            <a:ext cx="8886965" cy="338554"/>
          </a:xfrm>
          <a:prstGeom prst="rect">
            <a:avLst/>
          </a:prstGeom>
        </p:spPr>
        <p:txBody>
          <a:bodyPr wrap="square">
            <a:spAutoFit/>
          </a:bodyPr>
          <a:lstStyle/>
          <a:p>
            <a:pPr marL="1041400" lvl="1" indent="-44450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world is invited in  order  to </a:t>
            </a:r>
            <a:r>
              <a:rPr lang="en-US" sz="1600" dirty="0" smtClean="0">
                <a:latin typeface="Segoe UI" panose="020B0502040204020203" pitchFamily="34" charset="0"/>
                <a:ea typeface="Segoe UI" panose="020B0502040204020203" pitchFamily="34" charset="0"/>
                <a:cs typeface="Segoe UI" panose="020B0502040204020203" pitchFamily="34" charset="0"/>
              </a:rPr>
              <a:t>provide  </a:t>
            </a:r>
            <a:r>
              <a:rPr lang="en-US" sz="1600" dirty="0">
                <a:latin typeface="Segoe UI" panose="020B0502040204020203" pitchFamily="34" charset="0"/>
                <a:ea typeface="Segoe UI" panose="020B0502040204020203" pitchFamily="34" charset="0"/>
                <a:cs typeface="Segoe UI" panose="020B0502040204020203" pitchFamily="34" charset="0"/>
              </a:rPr>
              <a:t>technical  or  </a:t>
            </a:r>
            <a:r>
              <a:rPr lang="en-US" sz="1600" dirty="0" smtClean="0">
                <a:latin typeface="Segoe UI" panose="020B0502040204020203" pitchFamily="34" charset="0"/>
                <a:ea typeface="Segoe UI" panose="020B0502040204020203" pitchFamily="34" charset="0"/>
                <a:cs typeface="Segoe UI" panose="020B0502040204020203" pitchFamily="34" charset="0"/>
              </a:rPr>
              <a:t>domain advice</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27</a:t>
            </a:fld>
            <a:endParaRPr lang="uk-UA"/>
          </a:p>
        </p:txBody>
      </p:sp>
      <p:sp>
        <p:nvSpPr>
          <p:cNvPr id="4" name="Title 3"/>
          <p:cNvSpPr>
            <a:spLocks noGrp="1"/>
          </p:cNvSpPr>
          <p:nvPr>
            <p:ph type="title"/>
          </p:nvPr>
        </p:nvSpPr>
        <p:spPr/>
        <p:txBody>
          <a:bodyPr/>
          <a:lstStyle/>
          <a:p>
            <a:r>
              <a:rPr lang="en-US" dirty="0" smtClean="0"/>
              <a:t>Sprint Planning</a:t>
            </a:r>
            <a:endParaRPr lang="uk-UA" dirty="0"/>
          </a:p>
        </p:txBody>
      </p:sp>
      <p:grpSp>
        <p:nvGrpSpPr>
          <p:cNvPr id="5" name="Group 32"/>
          <p:cNvGrpSpPr/>
          <p:nvPr/>
        </p:nvGrpSpPr>
        <p:grpSpPr>
          <a:xfrm>
            <a:off x="533400" y="1143000"/>
            <a:ext cx="8382000" cy="5029200"/>
            <a:chOff x="533400" y="1600200"/>
            <a:chExt cx="8382000" cy="5029200"/>
          </a:xfrm>
          <a:scene3d>
            <a:camera prst="orthographicFront">
              <a:rot lat="0" lon="0" rev="0"/>
            </a:camera>
            <a:lightRig rig="balanced" dir="t">
              <a:rot lat="0" lon="0" rev="8700000"/>
            </a:lightRig>
          </a:scene3d>
        </p:grpSpPr>
        <p:sp>
          <p:nvSpPr>
            <p:cNvPr id="6" name="Rounded Rectangle 5"/>
            <p:cNvSpPr/>
            <p:nvPr/>
          </p:nvSpPr>
          <p:spPr>
            <a:xfrm>
              <a:off x="2743200" y="1600200"/>
              <a:ext cx="4114800" cy="50292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smtClean="0">
                  <a:latin typeface="Verdana" pitchFamily="34" charset="0"/>
                </a:rPr>
                <a:t>Sprint Planning Meeting</a:t>
              </a:r>
              <a:endParaRPr lang="en-US" sz="1600" dirty="0" smtClean="0">
                <a:latin typeface="Verdana" pitchFamily="34" charset="0"/>
              </a:endParaRPr>
            </a:p>
            <a:p>
              <a:pPr algn="ctr"/>
              <a:endParaRPr lang="en-US" sz="1400" dirty="0">
                <a:latin typeface="Verdana" pitchFamily="34" charset="0"/>
              </a:endParaRPr>
            </a:p>
          </p:txBody>
        </p:sp>
        <p:sp>
          <p:nvSpPr>
            <p:cNvPr id="8" name="Rounded Rectangle 7"/>
            <p:cNvSpPr/>
            <p:nvPr/>
          </p:nvSpPr>
          <p:spPr>
            <a:xfrm>
              <a:off x="2971800" y="3760470"/>
              <a:ext cx="3733800" cy="276606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spcAft>
                  <a:spcPts val="600"/>
                </a:spcAft>
              </a:pPr>
              <a:endParaRPr lang="en-US" sz="1400" b="1" dirty="0" smtClean="0">
                <a:latin typeface="Verdana" pitchFamily="34" charset="0"/>
              </a:endParaRPr>
            </a:p>
            <a:p>
              <a:pPr>
                <a:spcBef>
                  <a:spcPts val="600"/>
                </a:spcBef>
                <a:spcAft>
                  <a:spcPts val="600"/>
                </a:spcAft>
              </a:pPr>
              <a:r>
                <a:rPr lang="en-US" sz="1400" b="1" dirty="0" smtClean="0">
                  <a:latin typeface="Verdana" pitchFamily="34" charset="0"/>
                </a:rPr>
                <a:t>Sprint Planning</a:t>
              </a:r>
            </a:p>
            <a:p>
              <a:pPr lvl="0">
                <a:spcBef>
                  <a:spcPts val="600"/>
                </a:spcBef>
                <a:spcAft>
                  <a:spcPts val="600"/>
                </a:spcAft>
                <a:buFont typeface="Wingdings" pitchFamily="2" charset="2"/>
                <a:buChar char="ü"/>
              </a:pPr>
              <a:r>
                <a:rPr lang="en-US" sz="1400" dirty="0" smtClean="0">
                  <a:latin typeface="Verdana" pitchFamily="34" charset="0"/>
                </a:rPr>
                <a:t>  Decide how to achieve sprint goal (design)</a:t>
              </a:r>
            </a:p>
            <a:p>
              <a:pPr lvl="0">
                <a:spcBef>
                  <a:spcPts val="600"/>
                </a:spcBef>
                <a:spcAft>
                  <a:spcPts val="600"/>
                </a:spcAft>
                <a:buFont typeface="Wingdings" pitchFamily="2" charset="2"/>
                <a:buChar char="ü"/>
              </a:pPr>
              <a:r>
                <a:rPr lang="en-US" sz="1400" dirty="0" smtClean="0">
                  <a:latin typeface="Verdana" pitchFamily="34" charset="0"/>
                </a:rPr>
                <a:t>  Create sprint backlog (tasks) from product backlog items (user stories / features)</a:t>
              </a:r>
            </a:p>
            <a:p>
              <a:pPr>
                <a:spcBef>
                  <a:spcPts val="600"/>
                </a:spcBef>
                <a:spcAft>
                  <a:spcPts val="600"/>
                </a:spcAft>
                <a:buFont typeface="Wingdings" pitchFamily="2" charset="2"/>
                <a:buChar char="ü"/>
              </a:pPr>
              <a:r>
                <a:rPr lang="en-US" sz="1400" dirty="0" smtClean="0">
                  <a:latin typeface="Verdana" pitchFamily="34" charset="0"/>
                </a:rPr>
                <a:t>  Estimate sprint backlog in hours</a:t>
              </a:r>
              <a:endParaRPr lang="en-US" sz="1400" dirty="0">
                <a:latin typeface="Verdana" pitchFamily="34" charset="0"/>
              </a:endParaRPr>
            </a:p>
          </p:txBody>
        </p:sp>
        <p:sp>
          <p:nvSpPr>
            <p:cNvPr id="9" name="Rounded Rectangle 8"/>
            <p:cNvSpPr/>
            <p:nvPr/>
          </p:nvSpPr>
          <p:spPr>
            <a:xfrm>
              <a:off x="533400" y="25146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Team </a:t>
              </a:r>
            </a:p>
            <a:p>
              <a:pPr algn="ctr"/>
              <a:r>
                <a:rPr lang="en-US" sz="1400" dirty="0" smtClean="0">
                  <a:latin typeface="Verdana" pitchFamily="34" charset="0"/>
                </a:rPr>
                <a:t>Capacity</a:t>
              </a:r>
              <a:endParaRPr lang="en-US" sz="1400" dirty="0">
                <a:latin typeface="Verdana" pitchFamily="34" charset="0"/>
              </a:endParaRPr>
            </a:p>
          </p:txBody>
        </p:sp>
        <p:sp>
          <p:nvSpPr>
            <p:cNvPr id="10" name="Rounded Rectangle 9"/>
            <p:cNvSpPr/>
            <p:nvPr/>
          </p:nvSpPr>
          <p:spPr>
            <a:xfrm>
              <a:off x="533400" y="37338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Product </a:t>
              </a:r>
            </a:p>
            <a:p>
              <a:pPr algn="ctr"/>
              <a:r>
                <a:rPr lang="en-US" sz="1400" dirty="0" smtClean="0">
                  <a:latin typeface="Verdana" pitchFamily="34" charset="0"/>
                </a:rPr>
                <a:t>Backlog</a:t>
              </a:r>
              <a:endParaRPr lang="en-US" sz="1400" dirty="0">
                <a:latin typeface="Verdana" pitchFamily="34" charset="0"/>
              </a:endParaRPr>
            </a:p>
          </p:txBody>
        </p:sp>
        <p:sp>
          <p:nvSpPr>
            <p:cNvPr id="11" name="Rounded Rectangle 10"/>
            <p:cNvSpPr/>
            <p:nvPr/>
          </p:nvSpPr>
          <p:spPr>
            <a:xfrm>
              <a:off x="533400" y="4953000"/>
              <a:ext cx="1676400" cy="6096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Technology</a:t>
              </a:r>
              <a:endParaRPr lang="en-US" sz="1400" dirty="0">
                <a:latin typeface="Verdana" pitchFamily="34" charset="0"/>
              </a:endParaRPr>
            </a:p>
          </p:txBody>
        </p:sp>
        <p:sp>
          <p:nvSpPr>
            <p:cNvPr id="12" name="Rounded Rectangle 11"/>
            <p:cNvSpPr/>
            <p:nvPr/>
          </p:nvSpPr>
          <p:spPr>
            <a:xfrm>
              <a:off x="7239000" y="26670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en-US" sz="1400" dirty="0" smtClean="0">
                  <a:latin typeface="Verdana" pitchFamily="34" charset="0"/>
                </a:rPr>
                <a:t>Goal</a:t>
              </a:r>
              <a:endParaRPr lang="en-US" sz="1400" dirty="0">
                <a:latin typeface="Verdana" pitchFamily="34" charset="0"/>
              </a:endParaRPr>
            </a:p>
          </p:txBody>
        </p:sp>
        <p:sp>
          <p:nvSpPr>
            <p:cNvPr id="13" name="Rounded Rectangle 12"/>
            <p:cNvSpPr/>
            <p:nvPr/>
          </p:nvSpPr>
          <p:spPr>
            <a:xfrm>
              <a:off x="7239000" y="4648200"/>
              <a:ext cx="1676400" cy="609600"/>
            </a:xfrm>
            <a:prstGeom prst="roundRect">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smtClean="0">
                  <a:latin typeface="Verdana" pitchFamily="34" charset="0"/>
                </a:rPr>
                <a:t>Sprint </a:t>
              </a:r>
            </a:p>
            <a:p>
              <a:pPr algn="ctr"/>
              <a:r>
                <a:rPr lang="en-US" sz="1400" dirty="0" smtClean="0">
                  <a:latin typeface="Verdana" pitchFamily="34" charset="0"/>
                </a:rPr>
                <a:t>Backlog</a:t>
              </a:r>
              <a:endParaRPr lang="en-US" sz="1400" dirty="0">
                <a:latin typeface="Verdana" pitchFamily="34" charset="0"/>
              </a:endParaRPr>
            </a:p>
          </p:txBody>
        </p:sp>
        <p:sp>
          <p:nvSpPr>
            <p:cNvPr id="14" name="Right Arrow 13"/>
            <p:cNvSpPr/>
            <p:nvPr/>
          </p:nvSpPr>
          <p:spPr>
            <a:xfrm>
              <a:off x="2209800" y="27432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2209800" y="39624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209800" y="5181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705600" y="28956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705600" y="4876800"/>
              <a:ext cx="533400" cy="152400"/>
            </a:xfrm>
            <a:prstGeom prst="rightArrow">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971800" y="2133981"/>
              <a:ext cx="3733800" cy="1751838"/>
            </a:xfrm>
            <a:prstGeom prst="roundRect">
              <a:avLst>
                <a:gd name="adj" fmla="val 25165"/>
              </a:avLst>
            </a:prstGeom>
            <a:solidFill>
              <a:srgbClr val="385D8A"/>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400" b="1" dirty="0" smtClean="0">
                <a:latin typeface="Verdana" pitchFamily="34" charset="0"/>
              </a:endParaRPr>
            </a:p>
            <a:p>
              <a:r>
                <a:rPr lang="en-US" sz="1400" b="1" dirty="0" smtClean="0">
                  <a:latin typeface="Verdana" pitchFamily="34" charset="0"/>
                </a:rPr>
                <a:t>Sprint Prioritization</a:t>
              </a:r>
            </a:p>
            <a:p>
              <a:endParaRPr lang="en-US" sz="1400" dirty="0" smtClean="0">
                <a:latin typeface="Verdana" pitchFamily="34" charset="0"/>
              </a:endParaRPr>
            </a:p>
            <a:p>
              <a:pPr lvl="0">
                <a:buFont typeface="Wingdings" pitchFamily="2" charset="2"/>
                <a:buChar char="ü"/>
              </a:pPr>
              <a:r>
                <a:rPr lang="en-US" sz="1400" dirty="0" smtClean="0">
                  <a:latin typeface="Verdana" pitchFamily="34" charset="0"/>
                </a:rPr>
                <a:t>  Analyze and evaluate Product Backlog</a:t>
              </a:r>
            </a:p>
            <a:p>
              <a:pPr lvl="0">
                <a:buFont typeface="Wingdings" pitchFamily="2" charset="2"/>
                <a:buChar char="ü"/>
              </a:pPr>
              <a:r>
                <a:rPr lang="en-US" sz="1400" dirty="0" smtClean="0">
                  <a:latin typeface="Verdana" pitchFamily="34" charset="0"/>
                </a:rPr>
                <a:t>  Select sprint goal</a:t>
              </a:r>
            </a:p>
            <a:p>
              <a:pPr algn="ctr"/>
              <a:endParaRPr lang="en-US" sz="1400" dirty="0">
                <a:latin typeface="Verdana" pitchFamily="34" charset="0"/>
              </a:endParaRPr>
            </a:p>
          </p:txBody>
        </p:sp>
      </p:grpSp>
    </p:spTree>
    <p:extLst>
      <p:ext uri="{BB962C8B-B14F-4D97-AF65-F5344CB8AC3E}">
        <p14:creationId xmlns:p14="http://schemas.microsoft.com/office/powerpoint/2010/main" val="1912322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28</a:t>
            </a:fld>
            <a:endParaRPr lang="uk-UA"/>
          </a:p>
        </p:txBody>
      </p:sp>
      <p:sp>
        <p:nvSpPr>
          <p:cNvPr id="4" name="Title 3"/>
          <p:cNvSpPr>
            <a:spLocks noGrp="1"/>
          </p:cNvSpPr>
          <p:nvPr>
            <p:ph type="title"/>
          </p:nvPr>
        </p:nvSpPr>
        <p:spPr/>
        <p:txBody>
          <a:bodyPr>
            <a:normAutofit/>
          </a:bodyPr>
          <a:lstStyle/>
          <a:p>
            <a:r>
              <a:rPr lang="en-US" dirty="0" smtClean="0"/>
              <a:t>Daily SCRUM</a:t>
            </a:r>
            <a:endParaRPr lang="uk-UA"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196" y="1219200"/>
            <a:ext cx="5373004" cy="401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638800" y="1707684"/>
            <a:ext cx="3048000" cy="1492716"/>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Daily</a:t>
            </a: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15-minutes</a:t>
            </a: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Stand-up</a:t>
            </a:r>
          </a:p>
        </p:txBody>
      </p:sp>
      <p:sp>
        <p:nvSpPr>
          <p:cNvPr id="6" name="Rectangle 5"/>
          <p:cNvSpPr/>
          <p:nvPr/>
        </p:nvSpPr>
        <p:spPr>
          <a:xfrm>
            <a:off x="228600" y="5424354"/>
            <a:ext cx="8305800" cy="777136"/>
          </a:xfrm>
          <a:prstGeom prst="rect">
            <a:avLst/>
          </a:prstGeom>
        </p:spPr>
        <p:txBody>
          <a:bodyPr wrap="square">
            <a:spAutoFit/>
          </a:bodyPr>
          <a:lstStyle/>
          <a:p>
            <a:pPr marL="882650" lvl="1" indent="-28575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world is invited</a:t>
            </a:r>
          </a:p>
          <a:p>
            <a:pPr marL="882650" lvl="1" indent="-285750">
              <a:spcBef>
                <a:spcPts val="15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Only Team, Scrum Master, Product Owner can talk</a:t>
            </a:r>
          </a:p>
        </p:txBody>
      </p:sp>
    </p:spTree>
    <p:extLst>
      <p:ext uri="{BB962C8B-B14F-4D97-AF65-F5344CB8AC3E}">
        <p14:creationId xmlns:p14="http://schemas.microsoft.com/office/powerpoint/2010/main" val="2563149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29</a:t>
            </a:fld>
            <a:endParaRPr lang="uk-UA"/>
          </a:p>
        </p:txBody>
      </p:sp>
      <p:sp>
        <p:nvSpPr>
          <p:cNvPr id="4" name="Title 3"/>
          <p:cNvSpPr>
            <a:spLocks noGrp="1"/>
          </p:cNvSpPr>
          <p:nvPr>
            <p:ph type="title"/>
          </p:nvPr>
        </p:nvSpPr>
        <p:spPr/>
        <p:txBody>
          <a:bodyPr/>
          <a:lstStyle/>
          <a:p>
            <a:r>
              <a:rPr lang="en-US" dirty="0" smtClean="0"/>
              <a:t>Daily SCRUM</a:t>
            </a:r>
            <a:endParaRPr lang="uk-UA" dirty="0"/>
          </a:p>
        </p:txBody>
      </p:sp>
      <p:sp>
        <p:nvSpPr>
          <p:cNvPr id="5" name="Content Placeholder 2"/>
          <p:cNvSpPr>
            <a:spLocks noGrp="1"/>
          </p:cNvSpPr>
          <p:nvPr>
            <p:ph idx="1"/>
          </p:nvPr>
        </p:nvSpPr>
        <p:spPr>
          <a:xfrm>
            <a:off x="304800" y="1219200"/>
            <a:ext cx="8229600" cy="838199"/>
          </a:xfrm>
        </p:spPr>
        <p:txBody>
          <a:bodyPr>
            <a:normAutofit/>
          </a:bodyPr>
          <a:lstStyle/>
          <a:p>
            <a:pPr marL="254000" indent="0">
              <a:buNone/>
              <a:defRPr/>
            </a:pPr>
            <a:r>
              <a:rPr lang="en-US" sz="2000" dirty="0" smtClean="0">
                <a:solidFill>
                  <a:schemeClr val="tx1"/>
                </a:solidFill>
              </a:rPr>
              <a:t>Everyone answers 3 questions, which aren’t not status for the Scrum Master, but they are commitments in front of peers</a:t>
            </a:r>
          </a:p>
          <a:p>
            <a:endParaRPr lang="en-US" sz="2000" dirty="0"/>
          </a:p>
        </p:txBody>
      </p:sp>
      <p:sp>
        <p:nvSpPr>
          <p:cNvPr id="6" name="Flowchart: Alternate Process 5"/>
          <p:cNvSpPr/>
          <p:nvPr/>
        </p:nvSpPr>
        <p:spPr>
          <a:xfrm>
            <a:off x="1828800" y="2514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What has been accomplished </a:t>
            </a:r>
            <a:r>
              <a:rPr lang="en-US" sz="2400" dirty="0">
                <a:solidFill>
                  <a:schemeClr val="tx1"/>
                </a:solidFill>
                <a:latin typeface="Verdana" pitchFamily="34" charset="0"/>
                <a:ea typeface="Verdana" pitchFamily="34" charset="0"/>
                <a:cs typeface="Verdana" pitchFamily="34" charset="0"/>
              </a:rPr>
              <a:t>since the last meeting?</a:t>
            </a:r>
          </a:p>
        </p:txBody>
      </p:sp>
      <p:sp>
        <p:nvSpPr>
          <p:cNvPr id="7" name="Flowchart: Alternate Process 6"/>
          <p:cNvSpPr/>
          <p:nvPr/>
        </p:nvSpPr>
        <p:spPr>
          <a:xfrm>
            <a:off x="1828800" y="3657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What </a:t>
            </a:r>
            <a:r>
              <a:rPr lang="en-US" sz="2400" dirty="0">
                <a:solidFill>
                  <a:schemeClr val="tx1"/>
                </a:solidFill>
                <a:latin typeface="Verdana" pitchFamily="34" charset="0"/>
                <a:ea typeface="Verdana" pitchFamily="34" charset="0"/>
                <a:cs typeface="Verdana" pitchFamily="34" charset="0"/>
              </a:rPr>
              <a:t>is going to </a:t>
            </a:r>
            <a:r>
              <a:rPr lang="en-US" sz="2400" dirty="0" smtClean="0">
                <a:solidFill>
                  <a:schemeClr val="tx1"/>
                </a:solidFill>
                <a:latin typeface="Verdana" pitchFamily="34" charset="0"/>
                <a:ea typeface="Verdana" pitchFamily="34" charset="0"/>
                <a:cs typeface="Verdana" pitchFamily="34" charset="0"/>
              </a:rPr>
              <a:t>be done before </a:t>
            </a:r>
            <a:r>
              <a:rPr lang="en-US" sz="2400" dirty="0">
                <a:solidFill>
                  <a:schemeClr val="tx1"/>
                </a:solidFill>
                <a:latin typeface="Verdana" pitchFamily="34" charset="0"/>
                <a:ea typeface="Verdana" pitchFamily="34" charset="0"/>
                <a:cs typeface="Verdana" pitchFamily="34" charset="0"/>
              </a:rPr>
              <a:t>the next meeting?</a:t>
            </a:r>
          </a:p>
        </p:txBody>
      </p:sp>
      <p:sp>
        <p:nvSpPr>
          <p:cNvPr id="8" name="Flowchart: Alternate Process 7"/>
          <p:cNvSpPr/>
          <p:nvPr/>
        </p:nvSpPr>
        <p:spPr>
          <a:xfrm>
            <a:off x="1828800" y="4800599"/>
            <a:ext cx="48006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Verdana" pitchFamily="34" charset="0"/>
                <a:ea typeface="Verdana" pitchFamily="34" charset="0"/>
                <a:cs typeface="Verdana" pitchFamily="34" charset="0"/>
              </a:rPr>
              <a:t>Is anything on your way?</a:t>
            </a:r>
            <a:endParaRPr lang="en-US" sz="2400" dirty="0">
              <a:solidFill>
                <a:schemeClr val="tx1"/>
              </a:solidFill>
              <a:latin typeface="Verdana" pitchFamily="34" charset="0"/>
              <a:ea typeface="Verdana" pitchFamily="34" charset="0"/>
              <a:cs typeface="Verdana" pitchFamily="34" charset="0"/>
            </a:endParaRPr>
          </a:p>
        </p:txBody>
      </p:sp>
      <p:sp>
        <p:nvSpPr>
          <p:cNvPr id="9" name="Oval 8"/>
          <p:cNvSpPr/>
          <p:nvPr/>
        </p:nvSpPr>
        <p:spPr>
          <a:xfrm>
            <a:off x="6324600" y="21335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1</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0" name="Oval 9"/>
          <p:cNvSpPr/>
          <p:nvPr/>
        </p:nvSpPr>
        <p:spPr>
          <a:xfrm>
            <a:off x="6400800" y="33527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2</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
        <p:nvSpPr>
          <p:cNvPr id="11" name="Oval 10"/>
          <p:cNvSpPr/>
          <p:nvPr/>
        </p:nvSpPr>
        <p:spPr>
          <a:xfrm>
            <a:off x="6400800" y="4495799"/>
            <a:ext cx="685800" cy="6858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sz="2800" b="1" dirty="0" smtClean="0">
                <a:ln>
                  <a:solidFill>
                    <a:schemeClr val="accent1">
                      <a:shade val="50000"/>
                    </a:schemeClr>
                  </a:solidFill>
                </a:ln>
                <a:latin typeface="Verdana" pitchFamily="34" charset="0"/>
                <a:ea typeface="Verdana" pitchFamily="34" charset="0"/>
                <a:cs typeface="Verdana" pitchFamily="34" charset="0"/>
              </a:rPr>
              <a:t>3</a:t>
            </a:r>
            <a:endParaRPr lang="en-US" sz="2800" b="1" dirty="0">
              <a:ln>
                <a:solidFill>
                  <a:schemeClr val="accent1">
                    <a:shade val="50000"/>
                  </a:schemeClr>
                </a:solidFill>
              </a:ln>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63149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Agile intro</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30</a:t>
            </a:fld>
            <a:endParaRPr lang="uk-UA"/>
          </a:p>
        </p:txBody>
      </p:sp>
      <p:sp>
        <p:nvSpPr>
          <p:cNvPr id="4" name="Title 3"/>
          <p:cNvSpPr>
            <a:spLocks noGrp="1"/>
          </p:cNvSpPr>
          <p:nvPr>
            <p:ph type="title"/>
          </p:nvPr>
        </p:nvSpPr>
        <p:spPr/>
        <p:txBody>
          <a:bodyPr/>
          <a:lstStyle/>
          <a:p>
            <a:r>
              <a:rPr lang="en-US" dirty="0" smtClean="0"/>
              <a:t>Sprint Review</a:t>
            </a:r>
            <a:endParaRPr lang="uk-U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65" y="1600200"/>
            <a:ext cx="5116735" cy="3408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82930" y="5432048"/>
            <a:ext cx="4572000" cy="892552"/>
          </a:xfrm>
          <a:prstGeom prst="rect">
            <a:avLst/>
          </a:prstGeom>
        </p:spPr>
        <p:txBody>
          <a:bodyPr>
            <a:spAutoFit/>
          </a:bodyPr>
          <a:lstStyle/>
          <a:p>
            <a:pPr marL="285750" indent="-285750">
              <a:spcBef>
                <a:spcPts val="1200"/>
              </a:spcBef>
              <a:spcAft>
                <a:spcPts val="1200"/>
              </a:spcAft>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team participates</a:t>
            </a:r>
          </a:p>
          <a:p>
            <a:pPr marL="285750" indent="-285750">
              <a:spcBef>
                <a:spcPts val="1200"/>
              </a:spcBef>
              <a:spcAft>
                <a:spcPts val="1200"/>
              </a:spcAft>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World is invited!</a:t>
            </a:r>
          </a:p>
        </p:txBody>
      </p:sp>
      <p:sp>
        <p:nvSpPr>
          <p:cNvPr id="9" name="Rectangle 8"/>
          <p:cNvSpPr/>
          <p:nvPr/>
        </p:nvSpPr>
        <p:spPr>
          <a:xfrm>
            <a:off x="5054930" y="1371600"/>
            <a:ext cx="3936670" cy="2508379"/>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4</a:t>
            </a:r>
            <a:r>
              <a:rPr lang="en-US" sz="2000" dirty="0" smtClean="0">
                <a:latin typeface="Segoe UI" panose="020B0502040204020203" pitchFamily="34" charset="0"/>
                <a:ea typeface="Segoe UI" panose="020B0502040204020203" pitchFamily="34" charset="0"/>
                <a:cs typeface="Segoe UI" panose="020B0502040204020203" pitchFamily="34" charset="0"/>
              </a:rPr>
              <a:t> hours for one month Sprint</a:t>
            </a: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Team </a:t>
            </a:r>
            <a:r>
              <a:rPr lang="en-US" sz="2000" dirty="0">
                <a:latin typeface="Segoe UI" panose="020B0502040204020203" pitchFamily="34" charset="0"/>
                <a:ea typeface="Segoe UI" panose="020B0502040204020203" pitchFamily="34" charset="0"/>
                <a:cs typeface="Segoe UI" panose="020B0502040204020203" pitchFamily="34" charset="0"/>
              </a:rPr>
              <a:t>presents what it accomplished during the sprint</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31</a:t>
            </a:fld>
            <a:endParaRPr lang="uk-UA"/>
          </a:p>
        </p:txBody>
      </p:sp>
      <p:sp>
        <p:nvSpPr>
          <p:cNvPr id="4" name="Title 3"/>
          <p:cNvSpPr>
            <a:spLocks noGrp="1"/>
          </p:cNvSpPr>
          <p:nvPr>
            <p:ph type="title"/>
          </p:nvPr>
        </p:nvSpPr>
        <p:spPr/>
        <p:txBody>
          <a:bodyPr/>
          <a:lstStyle/>
          <a:p>
            <a:r>
              <a:rPr lang="en-US" dirty="0" smtClean="0"/>
              <a:t>Sprint Retrospective</a:t>
            </a:r>
            <a:endParaRPr lang="uk-UA"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33450"/>
            <a:ext cx="4887016" cy="3943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44042" y="5562600"/>
            <a:ext cx="3088218" cy="415819"/>
          </a:xfrm>
          <a:prstGeom prst="rect">
            <a:avLst/>
          </a:prstGeom>
        </p:spPr>
        <p:txBody>
          <a:bodyPr wrap="none">
            <a:spAutoFit/>
          </a:bodyPr>
          <a:lstStyle/>
          <a:p>
            <a:pPr marL="698500" indent="-444500">
              <a:lnSpc>
                <a:spcPct val="150000"/>
              </a:lnSpc>
              <a:spcBef>
                <a:spcPts val="1300"/>
              </a:spcBef>
              <a:buFont typeface="Arial" panose="020B0604020202020204" pitchFamily="34" charset="0"/>
              <a:buChar char="•"/>
              <a:defRPr/>
            </a:pPr>
            <a:r>
              <a:rPr lang="en-US" sz="1600" dirty="0">
                <a:latin typeface="Segoe UI" panose="020B0502040204020203" pitchFamily="34" charset="0"/>
                <a:ea typeface="Segoe UI" panose="020B0502040204020203" pitchFamily="34" charset="0"/>
                <a:cs typeface="Segoe UI" panose="020B0502040204020203" pitchFamily="34" charset="0"/>
              </a:rPr>
              <a:t>Whole team participates</a:t>
            </a:r>
          </a:p>
        </p:txBody>
      </p:sp>
      <p:sp>
        <p:nvSpPr>
          <p:cNvPr id="7" name="Rectangle 6"/>
          <p:cNvSpPr/>
          <p:nvPr/>
        </p:nvSpPr>
        <p:spPr>
          <a:xfrm>
            <a:off x="5029199" y="1194037"/>
            <a:ext cx="4114801" cy="2846933"/>
          </a:xfrm>
          <a:prstGeom prst="rect">
            <a:avLst/>
          </a:prstGeom>
        </p:spPr>
        <p:txBody>
          <a:bodyPr wrap="square">
            <a:spAutoFit/>
          </a:bodyPr>
          <a:lstStyle/>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Once per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a:latin typeface="Segoe UI" panose="020B0502040204020203" pitchFamily="34" charset="0"/>
                <a:ea typeface="Segoe UI" panose="020B0502040204020203" pitchFamily="34" charset="0"/>
                <a:cs typeface="Segoe UI" panose="020B0502040204020203" pitchFamily="34" charset="0"/>
              </a:rPr>
              <a:t>3</a:t>
            </a:r>
            <a:r>
              <a:rPr lang="en-US" sz="2000" dirty="0" smtClean="0">
                <a:latin typeface="Segoe UI" panose="020B0502040204020203" pitchFamily="34" charset="0"/>
                <a:ea typeface="Segoe UI" panose="020B0502040204020203" pitchFamily="34" charset="0"/>
                <a:cs typeface="Segoe UI" panose="020B0502040204020203" pitchFamily="34" charset="0"/>
              </a:rPr>
              <a:t> hours for one month Sprint</a:t>
            </a: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1041400" lvl="1" indent="-444500">
              <a:lnSpc>
                <a:spcPct val="110000"/>
              </a:lnSpc>
              <a:spcBef>
                <a:spcPts val="1500"/>
              </a:spcBef>
              <a:buFont typeface="Wingdings" panose="05000000000000000000" pitchFamily="2" charset="2"/>
              <a:buChar char="ü"/>
              <a:defRPr/>
            </a:pPr>
            <a:r>
              <a:rPr lang="en-US" sz="2000" dirty="0" smtClean="0">
                <a:latin typeface="Segoe UI" panose="020B0502040204020203" pitchFamily="34" charset="0"/>
                <a:ea typeface="Segoe UI" panose="020B0502040204020203" pitchFamily="34" charset="0"/>
                <a:cs typeface="Segoe UI" panose="020B0502040204020203" pitchFamily="34" charset="0"/>
              </a:rPr>
              <a:t>To revise development process to make it more effective and enjoyable for the next Sprint</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32</a:t>
            </a:fld>
            <a:endParaRPr lang="uk-UA"/>
          </a:p>
        </p:txBody>
      </p:sp>
      <p:sp>
        <p:nvSpPr>
          <p:cNvPr id="4" name="Title 3"/>
          <p:cNvSpPr>
            <a:spLocks noGrp="1"/>
          </p:cNvSpPr>
          <p:nvPr>
            <p:ph type="title"/>
          </p:nvPr>
        </p:nvSpPr>
        <p:spPr/>
        <p:txBody>
          <a:bodyPr/>
          <a:lstStyle/>
          <a:p>
            <a:r>
              <a:rPr lang="en-US" dirty="0" smtClean="0"/>
              <a:t>Sprint Retrospective</a:t>
            </a:r>
            <a:endParaRPr lang="uk-UA" dirty="0"/>
          </a:p>
        </p:txBody>
      </p:sp>
      <p:sp>
        <p:nvSpPr>
          <p:cNvPr id="6" name="Flowchart: Alternate Process 5"/>
          <p:cNvSpPr/>
          <p:nvPr/>
        </p:nvSpPr>
        <p:spPr>
          <a:xfrm>
            <a:off x="457200" y="1905000"/>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Start doing</a:t>
            </a:r>
            <a:endParaRPr lang="en-US" sz="2400" dirty="0">
              <a:latin typeface="Verdana" pitchFamily="34" charset="0"/>
              <a:ea typeface="Verdana" pitchFamily="34" charset="0"/>
              <a:cs typeface="Verdana" pitchFamily="34" charset="0"/>
            </a:endParaRPr>
          </a:p>
        </p:txBody>
      </p:sp>
      <p:sp>
        <p:nvSpPr>
          <p:cNvPr id="7" name="Flowchart: Alternate Process 6"/>
          <p:cNvSpPr/>
          <p:nvPr/>
        </p:nvSpPr>
        <p:spPr>
          <a:xfrm>
            <a:off x="3048000" y="2878777"/>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Continue doing</a:t>
            </a:r>
            <a:endParaRPr lang="en-US" sz="2400" dirty="0">
              <a:latin typeface="Verdana" pitchFamily="34" charset="0"/>
              <a:ea typeface="Verdana" pitchFamily="34" charset="0"/>
              <a:cs typeface="Verdana" pitchFamily="34" charset="0"/>
            </a:endParaRPr>
          </a:p>
        </p:txBody>
      </p:sp>
      <p:sp>
        <p:nvSpPr>
          <p:cNvPr id="8" name="Flowchart: Alternate Process 7"/>
          <p:cNvSpPr/>
          <p:nvPr/>
        </p:nvSpPr>
        <p:spPr>
          <a:xfrm>
            <a:off x="5486400" y="3810000"/>
            <a:ext cx="3124200" cy="7620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Verdana" pitchFamily="34" charset="0"/>
                <a:ea typeface="Verdana" pitchFamily="34" charset="0"/>
                <a:cs typeface="Verdana" pitchFamily="34" charset="0"/>
              </a:rPr>
              <a:t>Stop doing</a:t>
            </a:r>
            <a:endParaRPr lang="en-US" sz="2400" dirty="0">
              <a:latin typeface="Verdana" pitchFamily="34" charset="0"/>
              <a:ea typeface="Verdana" pitchFamily="34" charset="0"/>
              <a:cs typeface="Verdana" pitchFamily="34" charset="0"/>
            </a:endParaRPr>
          </a:p>
        </p:txBody>
      </p:sp>
      <p:sp>
        <p:nvSpPr>
          <p:cNvPr id="9" name="Rectangle 8"/>
          <p:cNvSpPr/>
          <p:nvPr/>
        </p:nvSpPr>
        <p:spPr>
          <a:xfrm>
            <a:off x="381000" y="1066800"/>
            <a:ext cx="8001000" cy="461665"/>
          </a:xfrm>
          <a:prstGeom prst="rect">
            <a:avLst/>
          </a:prstGeom>
        </p:spPr>
        <p:txBody>
          <a:bodyPr wrap="square">
            <a:spAutoFit/>
          </a:bodyPr>
          <a:lstStyle/>
          <a:p>
            <a:pPr>
              <a:buNone/>
            </a:pPr>
            <a:r>
              <a:rPr lang="en-US" sz="2400" dirty="0">
                <a:latin typeface="Segoe UI" panose="020B0502040204020203" pitchFamily="34" charset="0"/>
                <a:ea typeface="Segoe UI" panose="020B0502040204020203" pitchFamily="34" charset="0"/>
                <a:cs typeface="Segoe UI" panose="020B0502040204020203" pitchFamily="34" charset="0"/>
              </a:rPr>
              <a:t>Whole team gathers and discusses what they’d like to:</a:t>
            </a:r>
          </a:p>
        </p:txBody>
      </p:sp>
      <p:sp>
        <p:nvSpPr>
          <p:cNvPr id="10" name="Rectangle 9"/>
          <p:cNvSpPr/>
          <p:nvPr/>
        </p:nvSpPr>
        <p:spPr>
          <a:xfrm>
            <a:off x="228600" y="5029200"/>
            <a:ext cx="8305800" cy="1231106"/>
          </a:xfrm>
          <a:prstGeom prst="rect">
            <a:avLst/>
          </a:prstGeom>
        </p:spPr>
        <p:txBody>
          <a:bodyPr wrap="square">
            <a:spAutoFit/>
          </a:bodyPr>
          <a:lstStyle/>
          <a:p>
            <a:pPr marL="285750" indent="-285750">
              <a:spcBef>
                <a:spcPts val="1200"/>
              </a:spcBef>
              <a:spcAft>
                <a:spcPts val="1200"/>
              </a:spcAft>
              <a:buFont typeface="Arial" panose="020B0604020202020204" pitchFamily="34" charset="0"/>
              <a:buChar char="•"/>
              <a:defRPr/>
            </a:pPr>
            <a:r>
              <a:rPr lang="en-US" dirty="0" smtClean="0">
                <a:latin typeface="Segoe UI" panose="020B0502040204020203" pitchFamily="34" charset="0"/>
                <a:ea typeface="Segoe UI" panose="020B0502040204020203" pitchFamily="34" charset="0"/>
                <a:cs typeface="Segoe UI" panose="020B0502040204020203" pitchFamily="34" charset="0"/>
              </a:rPr>
              <a:t>Team </a:t>
            </a:r>
            <a:r>
              <a:rPr lang="en-US" dirty="0">
                <a:latin typeface="Segoe UI" panose="020B0502040204020203" pitchFamily="34" charset="0"/>
                <a:ea typeface="Segoe UI" panose="020B0502040204020203" pitchFamily="34" charset="0"/>
                <a:cs typeface="Segoe UI" panose="020B0502040204020203" pitchFamily="34" charset="0"/>
              </a:rPr>
              <a:t>tries to fix </a:t>
            </a:r>
            <a:r>
              <a:rPr lang="en-US" dirty="0" smtClean="0">
                <a:latin typeface="Segoe UI" panose="020B0502040204020203" pitchFamily="34" charset="0"/>
                <a:ea typeface="Segoe UI" panose="020B0502040204020203" pitchFamily="34" charset="0"/>
                <a:cs typeface="Segoe UI" panose="020B0502040204020203" pitchFamily="34" charset="0"/>
              </a:rPr>
              <a:t>3-5 the most important </a:t>
            </a:r>
            <a:r>
              <a:rPr lang="en-US" dirty="0">
                <a:latin typeface="Segoe UI" panose="020B0502040204020203" pitchFamily="34" charset="0"/>
                <a:ea typeface="Segoe UI" panose="020B0502040204020203" pitchFamily="34" charset="0"/>
                <a:cs typeface="Segoe UI" panose="020B0502040204020203" pitchFamily="34" charset="0"/>
              </a:rPr>
              <a:t>items during the next sprint</a:t>
            </a:r>
          </a:p>
          <a:p>
            <a:pPr marL="285750" indent="-285750">
              <a:spcBef>
                <a:spcPts val="1200"/>
              </a:spcBef>
              <a:spcAft>
                <a:spcPts val="1200"/>
              </a:spcAft>
              <a:buFont typeface="Arial" panose="020B0604020202020204" pitchFamily="34" charset="0"/>
              <a:buChar char="•"/>
              <a:defRPr/>
            </a:pPr>
            <a:r>
              <a:rPr lang="en-US" dirty="0">
                <a:latin typeface="Segoe UI" panose="020B0502040204020203" pitchFamily="34" charset="0"/>
                <a:ea typeface="Segoe UI" panose="020B0502040204020203" pitchFamily="34" charset="0"/>
                <a:cs typeface="Segoe UI" panose="020B0502040204020203" pitchFamily="34" charset="0"/>
              </a:rPr>
              <a:t>At the beginning of each retrospective meeting team reviews items that were selected previous time</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33</a:t>
            </a:fld>
            <a:endParaRPr lang="uk-UA"/>
          </a:p>
        </p:txBody>
      </p:sp>
      <p:sp>
        <p:nvSpPr>
          <p:cNvPr id="4" name="Title 3"/>
          <p:cNvSpPr>
            <a:spLocks noGrp="1"/>
          </p:cNvSpPr>
          <p:nvPr>
            <p:ph type="title"/>
          </p:nvPr>
        </p:nvSpPr>
        <p:spPr/>
        <p:txBody>
          <a:bodyPr/>
          <a:lstStyle/>
          <a:p>
            <a:r>
              <a:rPr lang="en-US" dirty="0" smtClean="0"/>
              <a:t>SCRUM Framework: Artifacts</a:t>
            </a:r>
            <a:endParaRPr lang="uk-UA" dirty="0"/>
          </a:p>
        </p:txBody>
      </p:sp>
      <p:grpSp>
        <p:nvGrpSpPr>
          <p:cNvPr id="5" name="Group 4"/>
          <p:cNvGrpSpPr/>
          <p:nvPr/>
        </p:nvGrpSpPr>
        <p:grpSpPr>
          <a:xfrm>
            <a:off x="76200" y="1295400"/>
            <a:ext cx="3581400" cy="2209800"/>
            <a:chOff x="381000" y="1371600"/>
            <a:chExt cx="3581400" cy="2209800"/>
          </a:xfrm>
          <a:scene3d>
            <a:camera prst="orthographicFront">
              <a:rot lat="0" lon="0" rev="0"/>
            </a:camera>
            <a:lightRig rig="balanced" dir="t">
              <a:rot lat="0" lon="0" rev="8700000"/>
            </a:lightRig>
          </a:scene3d>
        </p:grpSpPr>
        <p:sp>
          <p:nvSpPr>
            <p:cNvPr id="6" name="Rounded Rectangle 5"/>
            <p:cNvSpPr/>
            <p:nvPr/>
          </p:nvSpPr>
          <p:spPr>
            <a:xfrm>
              <a:off x="381000" y="1371600"/>
              <a:ext cx="35814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81000" y="1905000"/>
              <a:ext cx="3581400" cy="16764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Owner</a:t>
              </a:r>
            </a:p>
            <a:p>
              <a:pPr>
                <a:buFont typeface="Arial" pitchFamily="34" charset="0"/>
                <a:buChar char="•"/>
              </a:pPr>
              <a:r>
                <a:rPr lang="en-US" sz="2200" dirty="0" smtClean="0">
                  <a:latin typeface="Verdana" pitchFamily="34" charset="0"/>
                </a:rPr>
                <a:t> Scrum Master</a:t>
              </a:r>
            </a:p>
            <a:p>
              <a:pPr>
                <a:buFont typeface="Arial" pitchFamily="34" charset="0"/>
                <a:buChar char="•"/>
              </a:pPr>
              <a:r>
                <a:rPr lang="en-US" sz="2200" dirty="0" smtClean="0">
                  <a:latin typeface="Verdana" pitchFamily="34" charset="0"/>
                </a:rPr>
                <a:t> Team</a:t>
              </a:r>
            </a:p>
          </p:txBody>
        </p:sp>
        <p:sp>
          <p:nvSpPr>
            <p:cNvPr id="8" name="TextBox 7"/>
            <p:cNvSpPr txBox="1"/>
            <p:nvPr/>
          </p:nvSpPr>
          <p:spPr>
            <a:xfrm>
              <a:off x="609600" y="14594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Roles</a:t>
              </a:r>
              <a:endParaRPr lang="en-US" b="1" dirty="0">
                <a:solidFill>
                  <a:schemeClr val="bg1"/>
                </a:solidFill>
                <a:latin typeface="Verdana" pitchFamily="34" charset="0"/>
                <a:ea typeface="Verdana" pitchFamily="34" charset="0"/>
                <a:cs typeface="Verdana" pitchFamily="34" charset="0"/>
              </a:endParaRPr>
            </a:p>
          </p:txBody>
        </p:sp>
      </p:grpSp>
      <p:grpSp>
        <p:nvGrpSpPr>
          <p:cNvPr id="9" name="Group 8"/>
          <p:cNvGrpSpPr/>
          <p:nvPr/>
        </p:nvGrpSpPr>
        <p:grpSpPr>
          <a:xfrm>
            <a:off x="2362200" y="2362200"/>
            <a:ext cx="3886200" cy="2743200"/>
            <a:chOff x="3048000" y="2667000"/>
            <a:chExt cx="3886200" cy="2743200"/>
          </a:xfrm>
          <a:scene3d>
            <a:camera prst="orthographicFront">
              <a:rot lat="0" lon="0" rev="0"/>
            </a:camera>
            <a:lightRig rig="balanced" dir="t">
              <a:rot lat="0" lon="0" rev="8700000"/>
            </a:lightRig>
          </a:scene3d>
        </p:grpSpPr>
        <p:sp>
          <p:nvSpPr>
            <p:cNvPr id="10" name="Rounded Rectangle 9"/>
            <p:cNvSpPr/>
            <p:nvPr/>
          </p:nvSpPr>
          <p:spPr>
            <a:xfrm>
              <a:off x="3048000" y="2667000"/>
              <a:ext cx="3886200" cy="1676400"/>
            </a:xfrm>
            <a:prstGeom prst="roundRect">
              <a:avLst/>
            </a:prstGeom>
            <a:solidFill>
              <a:schemeClr val="bg1">
                <a:lumMod val="6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048000" y="3200400"/>
              <a:ext cx="3886200" cy="2209800"/>
            </a:xfrm>
            <a:prstGeom prst="roundRect">
              <a:avLst/>
            </a:prstGeom>
            <a:solidFill>
              <a:schemeClr val="bg1">
                <a:lumMod val="8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Sprint</a:t>
              </a:r>
            </a:p>
            <a:p>
              <a:pPr>
                <a:buFont typeface="Arial" pitchFamily="34" charset="0"/>
                <a:buChar char="•"/>
              </a:pPr>
              <a:r>
                <a:rPr lang="en-US" sz="2200" dirty="0" smtClean="0">
                  <a:latin typeface="Verdana" pitchFamily="34" charset="0"/>
                </a:rPr>
                <a:t> Sprint Planning</a:t>
              </a:r>
            </a:p>
            <a:p>
              <a:pPr>
                <a:buFont typeface="Arial" pitchFamily="34" charset="0"/>
                <a:buChar char="•"/>
              </a:pPr>
              <a:r>
                <a:rPr lang="en-US" sz="2200" dirty="0" smtClean="0">
                  <a:latin typeface="Verdana" pitchFamily="34" charset="0"/>
                </a:rPr>
                <a:t> Daily Scrum</a:t>
              </a:r>
            </a:p>
            <a:p>
              <a:pPr>
                <a:buFont typeface="Arial" pitchFamily="34" charset="0"/>
                <a:buChar char="•"/>
              </a:pPr>
              <a:r>
                <a:rPr lang="en-US" sz="2200" dirty="0" smtClean="0">
                  <a:latin typeface="Verdana" pitchFamily="34" charset="0"/>
                </a:rPr>
                <a:t> Sprint Review</a:t>
              </a:r>
            </a:p>
            <a:p>
              <a:pPr>
                <a:buFont typeface="Arial" pitchFamily="34" charset="0"/>
                <a:buChar char="•"/>
              </a:pPr>
              <a:r>
                <a:rPr lang="en-US" sz="2200" dirty="0" smtClean="0">
                  <a:latin typeface="Verdana" pitchFamily="34" charset="0"/>
                </a:rPr>
                <a:t> Sprint Retrospective </a:t>
              </a:r>
            </a:p>
          </p:txBody>
        </p:sp>
        <p:sp>
          <p:nvSpPr>
            <p:cNvPr id="12" name="TextBox 11"/>
            <p:cNvSpPr txBox="1"/>
            <p:nvPr/>
          </p:nvSpPr>
          <p:spPr>
            <a:xfrm>
              <a:off x="3276600" y="2754868"/>
              <a:ext cx="1905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Time boxes</a:t>
              </a:r>
              <a:endParaRPr lang="en-US" b="1" dirty="0">
                <a:solidFill>
                  <a:schemeClr val="bg1"/>
                </a:solidFill>
                <a:latin typeface="Verdana" pitchFamily="34" charset="0"/>
                <a:ea typeface="Verdana" pitchFamily="34" charset="0"/>
                <a:cs typeface="Verdana" pitchFamily="34" charset="0"/>
              </a:endParaRPr>
            </a:p>
          </p:txBody>
        </p:sp>
      </p:grpSp>
      <p:grpSp>
        <p:nvGrpSpPr>
          <p:cNvPr id="13" name="Group 12"/>
          <p:cNvGrpSpPr/>
          <p:nvPr/>
        </p:nvGrpSpPr>
        <p:grpSpPr>
          <a:xfrm>
            <a:off x="5486400" y="3962400"/>
            <a:ext cx="3581400" cy="2209800"/>
            <a:chOff x="533400" y="4495800"/>
            <a:chExt cx="3581400" cy="2209800"/>
          </a:xfrm>
          <a:scene3d>
            <a:camera prst="orthographicFront">
              <a:rot lat="0" lon="0" rev="0"/>
            </a:camera>
            <a:lightRig rig="balanced" dir="t">
              <a:rot lat="0" lon="0" rev="8700000"/>
            </a:lightRig>
          </a:scene3d>
        </p:grpSpPr>
        <p:sp>
          <p:nvSpPr>
            <p:cNvPr id="14" name="Rounded Rectangle 13"/>
            <p:cNvSpPr/>
            <p:nvPr/>
          </p:nvSpPr>
          <p:spPr>
            <a:xfrm>
              <a:off x="533400" y="4495800"/>
              <a:ext cx="3581400" cy="1676400"/>
            </a:xfrm>
            <a:prstGeom prst="round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a:off x="533400" y="5029200"/>
              <a:ext cx="3581400" cy="1676400"/>
            </a:xfrm>
            <a:prstGeom prst="roundRect">
              <a:avLst/>
            </a:prstGeom>
            <a:solidFill>
              <a:srgbClr val="95B3D7"/>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2200" dirty="0" smtClean="0">
                  <a:latin typeface="Verdana" pitchFamily="34" charset="0"/>
                </a:rPr>
                <a:t> Product Backlog</a:t>
              </a:r>
            </a:p>
            <a:p>
              <a:pPr>
                <a:buFont typeface="Arial" pitchFamily="34" charset="0"/>
                <a:buChar char="•"/>
              </a:pPr>
              <a:r>
                <a:rPr lang="en-US" sz="2200" dirty="0" smtClean="0">
                  <a:latin typeface="Verdana" pitchFamily="34" charset="0"/>
                </a:rPr>
                <a:t> Sprint Backlog</a:t>
              </a:r>
            </a:p>
            <a:p>
              <a:pPr>
                <a:buFont typeface="Arial" pitchFamily="34" charset="0"/>
                <a:buChar char="•"/>
              </a:pPr>
              <a:r>
                <a:rPr lang="en-US" sz="2200" dirty="0" smtClean="0">
                  <a:latin typeface="Verdana" pitchFamily="34" charset="0"/>
                </a:rPr>
                <a:t> </a:t>
              </a:r>
              <a:r>
                <a:rPr lang="en-US" sz="2200" dirty="0" err="1" smtClean="0">
                  <a:latin typeface="Verdana" pitchFamily="34" charset="0"/>
                </a:rPr>
                <a:t>Burndown</a:t>
              </a:r>
              <a:r>
                <a:rPr lang="en-US" sz="2200" dirty="0" smtClean="0">
                  <a:latin typeface="Verdana" pitchFamily="34" charset="0"/>
                </a:rPr>
                <a:t> Charts</a:t>
              </a:r>
            </a:p>
          </p:txBody>
        </p:sp>
        <p:sp>
          <p:nvSpPr>
            <p:cNvPr id="16" name="TextBox 15"/>
            <p:cNvSpPr txBox="1"/>
            <p:nvPr/>
          </p:nvSpPr>
          <p:spPr>
            <a:xfrm>
              <a:off x="762000" y="4583668"/>
              <a:ext cx="1524000" cy="369332"/>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b="1" dirty="0" smtClean="0">
                  <a:solidFill>
                    <a:schemeClr val="bg1"/>
                  </a:solidFill>
                  <a:latin typeface="Verdana" pitchFamily="34" charset="0"/>
                  <a:ea typeface="Verdana" pitchFamily="34" charset="0"/>
                  <a:cs typeface="Verdana" pitchFamily="34" charset="0"/>
                </a:rPr>
                <a:t>Artifacts</a:t>
              </a:r>
              <a:endParaRPr lang="en-US" b="1" dirty="0">
                <a:solidFill>
                  <a:schemeClr val="bg1"/>
                </a:solidFill>
                <a:latin typeface="Verdana" pitchFamily="34" charset="0"/>
                <a:ea typeface="Verdana" pitchFamily="34" charset="0"/>
                <a:cs typeface="Verdana" pitchFamily="34" charset="0"/>
              </a:endParaRPr>
            </a:p>
          </p:txBody>
        </p:sp>
      </p:gr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34</a:t>
            </a:fld>
            <a:endParaRPr lang="uk-UA"/>
          </a:p>
        </p:txBody>
      </p:sp>
      <p:sp>
        <p:nvSpPr>
          <p:cNvPr id="4" name="Title 3"/>
          <p:cNvSpPr>
            <a:spLocks noGrp="1"/>
          </p:cNvSpPr>
          <p:nvPr>
            <p:ph type="title"/>
          </p:nvPr>
        </p:nvSpPr>
        <p:spPr/>
        <p:txBody>
          <a:bodyPr/>
          <a:lstStyle/>
          <a:p>
            <a:r>
              <a:rPr lang="en-US" dirty="0" smtClean="0"/>
              <a:t>Product Backlog</a:t>
            </a:r>
            <a:endParaRPr lang="uk-UA" dirty="0"/>
          </a:p>
        </p:txBody>
      </p:sp>
      <p:sp>
        <p:nvSpPr>
          <p:cNvPr id="5" name="Content Placeholder 2"/>
          <p:cNvSpPr>
            <a:spLocks noGrp="1"/>
          </p:cNvSpPr>
          <p:nvPr>
            <p:ph idx="1"/>
          </p:nvPr>
        </p:nvSpPr>
        <p:spPr>
          <a:xfrm>
            <a:off x="4366260" y="1066800"/>
            <a:ext cx="4526280" cy="5181600"/>
          </a:xfrm>
        </p:spPr>
        <p:txBody>
          <a:bodyPr>
            <a:noAutofit/>
          </a:bodyPr>
          <a:lstStyle/>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The requirements for the product</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A list of all desired work on the project </a:t>
            </a:r>
            <a:r>
              <a:rPr lang="en-US" sz="1600" dirty="0" smtClean="0">
                <a:solidFill>
                  <a:schemeClr val="tx1"/>
                </a:solidFill>
              </a:rPr>
              <a:t>(enhancements, functions, bug fixes)</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Ideally expressed such that each item has value to the users or customers of the product </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Prioritized by the product owner</a:t>
            </a:r>
          </a:p>
          <a:p>
            <a:pPr marL="596900" indent="-342900">
              <a:lnSpc>
                <a:spcPct val="150000"/>
              </a:lnSpc>
              <a:spcBef>
                <a:spcPts val="1400"/>
              </a:spcBef>
              <a:buClrTx/>
              <a:buFont typeface="Wingdings" panose="05000000000000000000" pitchFamily="2" charset="2"/>
              <a:buChar char="ü"/>
              <a:tabLst>
                <a:tab pos="1187450" algn="l"/>
              </a:tabLst>
              <a:defRPr/>
            </a:pPr>
            <a:r>
              <a:rPr lang="en-US" sz="2000" dirty="0" smtClean="0">
                <a:solidFill>
                  <a:schemeClr val="tx1"/>
                </a:solidFill>
              </a:rPr>
              <a:t>Reprioritized at the start of each sprint</a:t>
            </a:r>
          </a:p>
        </p:txBody>
      </p:sp>
      <p:pic>
        <p:nvPicPr>
          <p:cNvPr id="6" name="Picture 5"/>
          <p:cNvPicPr>
            <a:picLocks noChangeAspect="1" noChangeArrowheads="1"/>
          </p:cNvPicPr>
          <p:nvPr/>
        </p:nvPicPr>
        <p:blipFill>
          <a:blip r:embed="rId3" cstate="print"/>
          <a:srcRect/>
          <a:stretch>
            <a:fillRect/>
          </a:stretch>
        </p:blipFill>
        <p:spPr bwMode="auto">
          <a:xfrm>
            <a:off x="609600" y="1752600"/>
            <a:ext cx="3733800" cy="1905000"/>
          </a:xfrm>
          <a:prstGeom prst="rect">
            <a:avLst/>
          </a:prstGeom>
          <a:noFill/>
          <a:ln w="9525">
            <a:noFill/>
            <a:miter lim="800000"/>
            <a:headEnd/>
            <a:tailEnd/>
          </a:ln>
        </p:spPr>
      </p:pic>
      <p:sp>
        <p:nvSpPr>
          <p:cNvPr id="7" name="Line 5"/>
          <p:cNvSpPr>
            <a:spLocks noChangeShapeType="1"/>
          </p:cNvSpPr>
          <p:nvPr/>
        </p:nvSpPr>
        <p:spPr bwMode="auto">
          <a:xfrm>
            <a:off x="1295400" y="3200400"/>
            <a:ext cx="609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Product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35</a:t>
            </a:fld>
            <a:endParaRPr lang="uk-UA"/>
          </a:p>
        </p:txBody>
      </p:sp>
      <p:sp>
        <p:nvSpPr>
          <p:cNvPr id="4" name="Title 3"/>
          <p:cNvSpPr>
            <a:spLocks noGrp="1"/>
          </p:cNvSpPr>
          <p:nvPr>
            <p:ph type="title"/>
          </p:nvPr>
        </p:nvSpPr>
        <p:spPr/>
        <p:txBody>
          <a:bodyPr/>
          <a:lstStyle/>
          <a:p>
            <a:r>
              <a:rPr lang="en-US" dirty="0" smtClean="0"/>
              <a:t>Product Backlog Example</a:t>
            </a: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1733215982"/>
              </p:ext>
            </p:extLst>
          </p:nvPr>
        </p:nvGraphicFramePr>
        <p:xfrm>
          <a:off x="762000" y="1524000"/>
          <a:ext cx="7924800" cy="4172373"/>
        </p:xfrm>
        <a:graphic>
          <a:graphicData uri="http://schemas.openxmlformats.org/drawingml/2006/table">
            <a:tbl>
              <a:tblPr/>
              <a:tblGrid>
                <a:gridCol w="6400800"/>
                <a:gridCol w="1524000"/>
              </a:tblGrid>
              <a:tr h="1117599">
                <a:tc>
                  <a:txBody>
                    <a:bodyPr/>
                    <a:lstStyle/>
                    <a:p>
                      <a:pPr algn="ctr" rtl="0" fontAlgn="ctr"/>
                      <a:r>
                        <a:rPr lang="en-US" sz="1600" b="0" i="0" u="none" strike="noStrike" dirty="0" smtClean="0">
                          <a:solidFill>
                            <a:srgbClr val="FFFFFF"/>
                          </a:solidFill>
                          <a:effectLst/>
                          <a:latin typeface="Verdana"/>
                        </a:rPr>
                        <a:t>Backlog item</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a:solidFill>
                            <a:srgbClr val="FFFFFF"/>
                          </a:solidFill>
                          <a:effectLst/>
                          <a:latin typeface="Verdana"/>
                        </a:rPr>
                        <a:t>Estimate </a:t>
                      </a:r>
                      <a:endParaRPr lang="en-US" sz="1600" b="0" i="0" u="none" strike="noStrike" dirty="0" smtClean="0">
                        <a:solidFill>
                          <a:srgbClr val="FFFFFF"/>
                        </a:solidFill>
                        <a:effectLst/>
                        <a:latin typeface="Verdana"/>
                      </a:endParaRPr>
                    </a:p>
                    <a:p>
                      <a:pPr algn="ctr" rtl="0" fontAlgn="ctr"/>
                      <a:r>
                        <a:rPr lang="en-US" sz="1600" b="0" i="0" u="none" strike="noStrike" dirty="0" smtClean="0">
                          <a:solidFill>
                            <a:srgbClr val="FFFFFF"/>
                          </a:solidFill>
                          <a:effectLst/>
                          <a:latin typeface="Verdana"/>
                        </a:rPr>
                        <a:t>(</a:t>
                      </a:r>
                      <a:r>
                        <a:rPr lang="en-US" sz="1600" b="0" i="0" u="none" strike="noStrike" dirty="0">
                          <a:solidFill>
                            <a:srgbClr val="FFFFFF"/>
                          </a:solidFill>
                          <a:effectLst/>
                          <a:latin typeface="Verdana"/>
                        </a:rPr>
                        <a:t>story points)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r>
              <a:tr h="372534">
                <a:tc>
                  <a:txBody>
                    <a:bodyPr/>
                    <a:lstStyle/>
                    <a:p>
                      <a:pPr algn="l" rtl="0" fontAlgn="ctr"/>
                      <a:r>
                        <a:rPr lang="en-US" sz="1600" b="0" i="0" u="none" strike="noStrike" dirty="0" smtClean="0">
                          <a:solidFill>
                            <a:srgbClr val="000000"/>
                          </a:solidFill>
                          <a:effectLst/>
                          <a:latin typeface="Verdana"/>
                        </a:rPr>
                        <a:t>As a house owner, I want to see Christmas </a:t>
                      </a:r>
                      <a:r>
                        <a:rPr lang="en-US" sz="1600" b="0" i="0" u="none" strike="noStrike" dirty="0">
                          <a:solidFill>
                            <a:srgbClr val="000000"/>
                          </a:solidFill>
                          <a:effectLst/>
                          <a:latin typeface="Verdana"/>
                        </a:rPr>
                        <a:t>Tree in living </a:t>
                      </a:r>
                      <a:r>
                        <a:rPr lang="en-US" sz="1600" b="0" i="0" u="none" strike="noStrike" dirty="0" smtClean="0">
                          <a:solidFill>
                            <a:srgbClr val="000000"/>
                          </a:solidFill>
                          <a:effectLst/>
                          <a:latin typeface="Verdana"/>
                        </a:rPr>
                        <a:t>room, so that to celebrate the Christmas</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a:t>
                      </a:r>
                      <a:r>
                        <a:rPr lang="en-US" sz="1600" b="0" i="0" u="none" strike="noStrike" dirty="0" smtClean="0">
                          <a:solidFill>
                            <a:srgbClr val="000000"/>
                          </a:solidFill>
                          <a:effectLst/>
                          <a:latin typeface="Verdana"/>
                        </a:rPr>
                        <a:t>house owner, </a:t>
                      </a:r>
                      <a:r>
                        <a:rPr lang="en-US" sz="1600" b="0" i="0" u="none" strike="noStrike" dirty="0">
                          <a:solidFill>
                            <a:srgbClr val="000000"/>
                          </a:solidFill>
                          <a:effectLst/>
                          <a:latin typeface="Verdana"/>
                        </a:rPr>
                        <a:t>I want to have New Year decorated </a:t>
                      </a:r>
                      <a:r>
                        <a:rPr lang="en-US" sz="1600" b="0" i="0" u="none" strike="noStrike" dirty="0" smtClean="0">
                          <a:solidFill>
                            <a:srgbClr val="000000"/>
                          </a:solidFill>
                          <a:effectLst/>
                          <a:latin typeface="Verdana"/>
                        </a:rPr>
                        <a:t>windows, so</a:t>
                      </a:r>
                      <a:r>
                        <a:rPr lang="en-US" sz="1600" b="0" i="0" u="none" strike="noStrike" baseline="0" dirty="0" smtClean="0">
                          <a:solidFill>
                            <a:srgbClr val="000000"/>
                          </a:solidFill>
                          <a:effectLst/>
                          <a:latin typeface="Verdana"/>
                        </a:rPr>
                        <a:t> that people can see nice windows from the outside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sitting </a:t>
                      </a:r>
                      <a:r>
                        <a:rPr lang="en-US" sz="1600" b="0" i="0" u="none" strike="noStrike" dirty="0" smtClean="0">
                          <a:solidFill>
                            <a:srgbClr val="000000"/>
                          </a:solidFill>
                          <a:effectLst/>
                          <a:latin typeface="Verdana"/>
                        </a:rPr>
                        <a:t>place, so that to have a rest during</a:t>
                      </a:r>
                      <a:r>
                        <a:rPr lang="en-US" sz="1600" b="0" i="0" u="none" strike="noStrike" baseline="0" dirty="0" smtClean="0">
                          <a:solidFill>
                            <a:srgbClr val="000000"/>
                          </a:solidFill>
                          <a:effectLst/>
                          <a:latin typeface="Verdana"/>
                        </a:rPr>
                        <a:t>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ability to listen the </a:t>
                      </a:r>
                      <a:r>
                        <a:rPr lang="en-US" sz="1600" b="0" i="0" u="none" strike="noStrike" dirty="0" smtClean="0">
                          <a:solidFill>
                            <a:srgbClr val="000000"/>
                          </a:solidFill>
                          <a:effectLst/>
                          <a:latin typeface="Verdana"/>
                        </a:rPr>
                        <a:t>music, so that I can dance</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dirty="0">
                          <a:solidFill>
                            <a:srgbClr val="000000"/>
                          </a:solidFill>
                          <a:effectLst/>
                          <a:latin typeface="Verdana"/>
                        </a:rPr>
                        <a:t>As a guest, I want to have different dishes on the holiday </a:t>
                      </a:r>
                      <a:r>
                        <a:rPr lang="en-US" sz="1600" b="0" i="0" u="none" strike="noStrike" dirty="0" smtClean="0">
                          <a:solidFill>
                            <a:srgbClr val="000000"/>
                          </a:solidFill>
                          <a:effectLst/>
                          <a:latin typeface="Verdana"/>
                        </a:rPr>
                        <a:t>table, so that do</a:t>
                      </a:r>
                      <a:r>
                        <a:rPr lang="en-US" sz="1600" b="0" i="0" u="none" strike="noStrike" baseline="0" dirty="0" smtClean="0">
                          <a:solidFill>
                            <a:srgbClr val="000000"/>
                          </a:solidFill>
                          <a:effectLst/>
                          <a:latin typeface="Verdana"/>
                        </a:rPr>
                        <a:t> not be hungry on celebration</a:t>
                      </a:r>
                      <a:endParaRPr lang="en-US" sz="1600" b="0" i="0" u="none" strike="noStrike" dirty="0">
                        <a:solidFill>
                          <a:srgbClr val="000000"/>
                        </a:solidFill>
                        <a:effectLst/>
                        <a:latin typeface="Verdana"/>
                      </a:endParaRP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72534">
                <a:tc>
                  <a:txBody>
                    <a:bodyPr/>
                    <a:lstStyle/>
                    <a:p>
                      <a:pPr algn="l" rtl="0" fontAlgn="ctr"/>
                      <a:r>
                        <a:rPr lang="en-US" sz="1600" b="0" i="0" u="none" strike="noStrike">
                          <a:solidFill>
                            <a:srgbClr val="000000"/>
                          </a:solidFill>
                          <a:effectLst/>
                          <a:latin typeface="Verdana"/>
                        </a:rPr>
                        <a:t>...</a:t>
                      </a:r>
                    </a:p>
                  </a:txBody>
                  <a:tcPr marL="75779"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bl>
          </a:graphicData>
        </a:graphic>
      </p:graphicFrame>
      <p:sp>
        <p:nvSpPr>
          <p:cNvPr id="6" name="Oval 5"/>
          <p:cNvSpPr/>
          <p:nvPr/>
        </p:nvSpPr>
        <p:spPr>
          <a:xfrm>
            <a:off x="304800" y="2438400"/>
            <a:ext cx="8305800" cy="838200"/>
          </a:xfrm>
          <a:prstGeom prst="ellipse">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36</a:t>
            </a:fld>
            <a:endParaRPr lang="uk-UA"/>
          </a:p>
        </p:txBody>
      </p:sp>
      <p:sp>
        <p:nvSpPr>
          <p:cNvPr id="4" name="Title 3"/>
          <p:cNvSpPr>
            <a:spLocks noGrp="1"/>
          </p:cNvSpPr>
          <p:nvPr>
            <p:ph type="title"/>
          </p:nvPr>
        </p:nvSpPr>
        <p:spPr/>
        <p:txBody>
          <a:bodyPr/>
          <a:lstStyle/>
          <a:p>
            <a:r>
              <a:rPr lang="en-US" dirty="0" smtClean="0"/>
              <a:t>Release </a:t>
            </a:r>
            <a:r>
              <a:rPr lang="en-US" dirty="0" err="1" smtClean="0"/>
              <a:t>Burndown</a:t>
            </a:r>
            <a:endParaRPr lang="uk-UA"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4" y="1649951"/>
            <a:ext cx="5022273" cy="3558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486400" y="1371600"/>
            <a:ext cx="3413760" cy="3477875"/>
          </a:xfrm>
          <a:prstGeom prst="rect">
            <a:avLst/>
          </a:prstGeom>
        </p:spPr>
        <p:txBody>
          <a:bodyPr wrap="square">
            <a:spAutoFit/>
          </a:bodyPr>
          <a:lstStyle/>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Records  </a:t>
            </a:r>
            <a:r>
              <a:rPr lang="en-US" sz="2000" dirty="0">
                <a:latin typeface="Segoe UI" panose="020B0502040204020203" pitchFamily="34" charset="0"/>
                <a:ea typeface="Segoe UI" panose="020B0502040204020203" pitchFamily="34" charset="0"/>
                <a:cs typeface="Segoe UI" panose="020B0502040204020203" pitchFamily="34" charset="0"/>
              </a:rPr>
              <a:t>the  sum  of  remaining  Product Backlog  estimated  effort  across  </a:t>
            </a:r>
            <a:r>
              <a:rPr lang="en-US" sz="2000" dirty="0" smtClean="0">
                <a:latin typeface="Segoe UI" panose="020B0502040204020203" pitchFamily="34" charset="0"/>
                <a:ea typeface="Segoe UI" panose="020B0502040204020203" pitchFamily="34" charset="0"/>
                <a:cs typeface="Segoe UI" panose="020B0502040204020203" pitchFamily="34" charset="0"/>
              </a:rPr>
              <a:t>time</a:t>
            </a:r>
          </a:p>
          <a:p>
            <a:pPr marL="285750" indent="-285750">
              <a:buFont typeface="Wingdings" panose="05000000000000000000" pitchFamily="2" charset="2"/>
              <a:buChar char="ü"/>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Initial estimates can be changed</a:t>
            </a:r>
          </a:p>
          <a:p>
            <a:pPr marL="285750" indent="-285750">
              <a:buFont typeface="Wingdings" panose="05000000000000000000" pitchFamily="2" charset="2"/>
              <a:buChar char="ü"/>
            </a:pP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Trend line is drawn based on the changes in remaining work</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p:cNvSpPr/>
          <p:nvPr/>
        </p:nvSpPr>
        <p:spPr>
          <a:xfrm>
            <a:off x="510268" y="5791200"/>
            <a:ext cx="5162247" cy="400110"/>
          </a:xfrm>
          <a:prstGeom prst="rect">
            <a:avLst/>
          </a:prstGeom>
        </p:spPr>
        <p:txBody>
          <a:bodyPr wrap="none">
            <a:spAutoFit/>
          </a:bodyPr>
          <a:lstStyle/>
          <a:p>
            <a:pPr marL="285750" indent="-2857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The  Team  is responsible for all estimates</a:t>
            </a:r>
          </a:p>
        </p:txBody>
      </p:sp>
    </p:spTree>
    <p:extLst>
      <p:ext uri="{BB962C8B-B14F-4D97-AF65-F5344CB8AC3E}">
        <p14:creationId xmlns:p14="http://schemas.microsoft.com/office/powerpoint/2010/main" val="30314356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37</a:t>
            </a:fld>
            <a:endParaRPr lang="uk-UA"/>
          </a:p>
        </p:txBody>
      </p:sp>
      <p:sp>
        <p:nvSpPr>
          <p:cNvPr id="4" name="Title 3"/>
          <p:cNvSpPr>
            <a:spLocks noGrp="1"/>
          </p:cNvSpPr>
          <p:nvPr>
            <p:ph type="title"/>
          </p:nvPr>
        </p:nvSpPr>
        <p:spPr/>
        <p:txBody>
          <a:bodyPr/>
          <a:lstStyle/>
          <a:p>
            <a:r>
              <a:rPr lang="en-US" dirty="0" smtClean="0"/>
              <a:t>Sprint Backlog</a:t>
            </a:r>
            <a:endParaRPr lang="uk-UA" dirty="0"/>
          </a:p>
        </p:txBody>
      </p:sp>
      <p:pic>
        <p:nvPicPr>
          <p:cNvPr id="6" name="Picture 5"/>
          <p:cNvPicPr>
            <a:picLocks noChangeAspect="1" noChangeArrowheads="1"/>
          </p:cNvPicPr>
          <p:nvPr/>
        </p:nvPicPr>
        <p:blipFill>
          <a:blip r:embed="rId3" cstate="print"/>
          <a:srcRect/>
          <a:stretch>
            <a:fillRect/>
          </a:stretch>
        </p:blipFill>
        <p:spPr bwMode="auto">
          <a:xfrm>
            <a:off x="609600" y="1752600"/>
            <a:ext cx="3733800" cy="1905000"/>
          </a:xfrm>
          <a:prstGeom prst="rect">
            <a:avLst/>
          </a:prstGeom>
          <a:noFill/>
          <a:ln w="9525">
            <a:noFill/>
            <a:miter lim="800000"/>
            <a:headEnd/>
            <a:tailEnd/>
          </a:ln>
        </p:spPr>
      </p:pic>
      <p:sp>
        <p:nvSpPr>
          <p:cNvPr id="7" name="Line 5"/>
          <p:cNvSpPr>
            <a:spLocks noChangeShapeType="1"/>
          </p:cNvSpPr>
          <p:nvPr/>
        </p:nvSpPr>
        <p:spPr bwMode="auto">
          <a:xfrm flipH="1">
            <a:off x="1905000" y="3200400"/>
            <a:ext cx="228600" cy="1295400"/>
          </a:xfrm>
          <a:prstGeom prst="line">
            <a:avLst/>
          </a:prstGeom>
          <a:noFill/>
          <a:ln w="38100">
            <a:solidFill>
              <a:srgbClr val="385D8A"/>
            </a:solidFill>
            <a:round/>
            <a:headEnd type="stealth" w="med" len="med"/>
            <a:tailEnd/>
          </a:ln>
        </p:spPr>
        <p:txBody>
          <a:bodyPr/>
          <a:lstStyle/>
          <a:p>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8" name="Flowchart: Alternate Process 7"/>
          <p:cNvSpPr/>
          <p:nvPr/>
        </p:nvSpPr>
        <p:spPr>
          <a:xfrm>
            <a:off x="1524000" y="4495800"/>
            <a:ext cx="2286000" cy="838200"/>
          </a:xfrm>
          <a:prstGeom prst="flowChartAlternateProcess">
            <a:avLst/>
          </a:prstGeom>
          <a:solidFill>
            <a:srgbClr val="95B3D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smtClean="0">
                <a:solidFill>
                  <a:srgbClr val="FFFFFF"/>
                </a:solidFill>
                <a:latin typeface="Segoe UI" panose="020B0502040204020203" pitchFamily="34" charset="0"/>
                <a:ea typeface="Segoe UI" panose="020B0502040204020203" pitchFamily="34" charset="0"/>
                <a:cs typeface="Segoe UI" panose="020B0502040204020203" pitchFamily="34" charset="0"/>
              </a:rPr>
              <a:t>This is the Sprint Backlog</a:t>
            </a:r>
          </a:p>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9" name="Content Placeholder 2"/>
          <p:cNvSpPr>
            <a:spLocks noGrp="1"/>
          </p:cNvSpPr>
          <p:nvPr>
            <p:ph idx="1"/>
          </p:nvPr>
        </p:nvSpPr>
        <p:spPr>
          <a:xfrm>
            <a:off x="4343400" y="937418"/>
            <a:ext cx="4526280" cy="4244182"/>
          </a:xfrm>
        </p:spPr>
        <p:txBody>
          <a:bodyPr>
            <a:noAutofit/>
          </a:bodyPr>
          <a:lstStyle/>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Tasks  </a:t>
            </a:r>
            <a:r>
              <a:rPr lang="en-US" sz="2000" dirty="0">
                <a:solidFill>
                  <a:schemeClr val="tx1"/>
                </a:solidFill>
              </a:rPr>
              <a:t>the  Team  performs  to  turn </a:t>
            </a:r>
            <a:r>
              <a:rPr lang="en-US" sz="2000" dirty="0" smtClean="0">
                <a:solidFill>
                  <a:schemeClr val="tx1"/>
                </a:solidFill>
              </a:rPr>
              <a:t>Product  </a:t>
            </a:r>
            <a:r>
              <a:rPr lang="en-US" sz="2000" dirty="0">
                <a:solidFill>
                  <a:schemeClr val="tx1"/>
                </a:solidFill>
              </a:rPr>
              <a:t>Backlog  items  into  a  “done”  </a:t>
            </a:r>
            <a:r>
              <a:rPr lang="en-US" sz="2000" dirty="0" smtClean="0">
                <a:solidFill>
                  <a:schemeClr val="tx1"/>
                </a:solidFill>
              </a:rPr>
              <a:t>increment </a:t>
            </a:r>
          </a:p>
          <a:p>
            <a:pPr marL="596900" indent="-342900">
              <a:lnSpc>
                <a:spcPct val="150000"/>
              </a:lnSpc>
              <a:buClrTx/>
              <a:buFont typeface="Wingdings" panose="05000000000000000000" pitchFamily="2" charset="2"/>
              <a:buChar char="ü"/>
              <a:tabLst>
                <a:tab pos="1187450" algn="l"/>
              </a:tabLst>
              <a:defRPr/>
            </a:pPr>
            <a:r>
              <a:rPr lang="en-US" sz="2000" dirty="0" smtClean="0">
                <a:solidFill>
                  <a:schemeClr val="tx1"/>
                </a:solidFill>
              </a:rPr>
              <a:t>All </a:t>
            </a:r>
            <a:r>
              <a:rPr lang="en-US" sz="2000" dirty="0">
                <a:solidFill>
                  <a:schemeClr val="tx1"/>
                </a:solidFill>
              </a:rPr>
              <a:t>of the work that the Team </a:t>
            </a:r>
            <a:r>
              <a:rPr lang="en-US" sz="2000" dirty="0" smtClean="0">
                <a:solidFill>
                  <a:schemeClr val="tx1"/>
                </a:solidFill>
              </a:rPr>
              <a:t>identifies  </a:t>
            </a:r>
            <a:r>
              <a:rPr lang="en-US" sz="2000" dirty="0">
                <a:solidFill>
                  <a:schemeClr val="tx1"/>
                </a:solidFill>
              </a:rPr>
              <a:t>as  necessary  to  meet  the  Sprint  </a:t>
            </a:r>
            <a:r>
              <a:rPr lang="en-US" sz="2000" dirty="0" smtClean="0">
                <a:solidFill>
                  <a:schemeClr val="tx1"/>
                </a:solidFill>
              </a:rPr>
              <a:t>goal</a:t>
            </a:r>
            <a:endParaRPr lang="en-US" sz="2000" dirty="0">
              <a:solidFill>
                <a:schemeClr val="tx1"/>
              </a:solidFill>
            </a:endParaRPr>
          </a:p>
          <a:p>
            <a:pPr marL="596900" indent="-342900">
              <a:lnSpc>
                <a:spcPct val="150000"/>
              </a:lnSpc>
              <a:buClrTx/>
              <a:buFont typeface="Wingdings" panose="05000000000000000000" pitchFamily="2" charset="2"/>
              <a:buChar char="ü"/>
              <a:tabLst>
                <a:tab pos="1187450" algn="l"/>
              </a:tabLst>
              <a:defRPr/>
            </a:pPr>
            <a:r>
              <a:rPr lang="en-US" sz="2000" dirty="0">
                <a:solidFill>
                  <a:schemeClr val="tx1"/>
                </a:solidFill>
              </a:rPr>
              <a:t>Team  modifies  Sprint  Backlog  throughout  the  </a:t>
            </a:r>
            <a:r>
              <a:rPr lang="en-US" sz="2000" dirty="0" smtClean="0">
                <a:solidFill>
                  <a:schemeClr val="tx1"/>
                </a:solidFill>
              </a:rPr>
              <a:t>Sprint </a:t>
            </a:r>
            <a:r>
              <a:rPr lang="en-US" sz="1600" dirty="0" smtClean="0">
                <a:solidFill>
                  <a:schemeClr val="tx1"/>
                </a:solidFill>
              </a:rPr>
              <a:t>(Adds tasks, estimates remaining work, delete tasks)</a:t>
            </a:r>
          </a:p>
        </p:txBody>
      </p:sp>
      <p:sp>
        <p:nvSpPr>
          <p:cNvPr id="2" name="Rectangle 1"/>
          <p:cNvSpPr/>
          <p:nvPr/>
        </p:nvSpPr>
        <p:spPr>
          <a:xfrm>
            <a:off x="152400" y="5660595"/>
            <a:ext cx="8668987"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Only the Team can change its Sprint Backlog during a Sprint. </a:t>
            </a:r>
            <a:endParaRPr lang="en-US" sz="2000" dirty="0" smtClean="0">
              <a:latin typeface="Segoe UI" panose="020B0502040204020203" pitchFamily="34" charset="0"/>
              <a:ea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Only </a:t>
            </a:r>
            <a:r>
              <a:rPr lang="en-US" sz="2000" dirty="0">
                <a:latin typeface="Segoe UI" panose="020B0502040204020203" pitchFamily="34" charset="0"/>
                <a:ea typeface="Segoe UI" panose="020B0502040204020203" pitchFamily="34" charset="0"/>
                <a:cs typeface="Segoe UI" panose="020B0502040204020203" pitchFamily="34" charset="0"/>
              </a:rPr>
              <a:t>the </a:t>
            </a:r>
            <a:r>
              <a:rPr lang="en-US" sz="2000" dirty="0" smtClean="0">
                <a:latin typeface="Segoe UI" panose="020B0502040204020203" pitchFamily="34" charset="0"/>
                <a:ea typeface="Segoe UI" panose="020B0502040204020203" pitchFamily="34" charset="0"/>
                <a:cs typeface="Segoe UI" panose="020B0502040204020203" pitchFamily="34" charset="0"/>
              </a:rPr>
              <a:t>Team </a:t>
            </a:r>
            <a:r>
              <a:rPr lang="en-US" sz="2000" dirty="0">
                <a:latin typeface="Segoe UI" panose="020B0502040204020203" pitchFamily="34" charset="0"/>
                <a:ea typeface="Segoe UI" panose="020B0502040204020203" pitchFamily="34" charset="0"/>
                <a:cs typeface="Segoe UI" panose="020B0502040204020203" pitchFamily="34" charset="0"/>
              </a:rPr>
              <a:t>can change the contents or the estimates. </a:t>
            </a:r>
          </a:p>
        </p:txBody>
      </p:sp>
    </p:spTree>
    <p:extLst>
      <p:ext uri="{BB962C8B-B14F-4D97-AF65-F5344CB8AC3E}">
        <p14:creationId xmlns:p14="http://schemas.microsoft.com/office/powerpoint/2010/main" val="3540165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38</a:t>
            </a:fld>
            <a:endParaRPr lang="uk-UA"/>
          </a:p>
        </p:txBody>
      </p:sp>
      <p:sp>
        <p:nvSpPr>
          <p:cNvPr id="4" name="Title 3"/>
          <p:cNvSpPr>
            <a:spLocks noGrp="1"/>
          </p:cNvSpPr>
          <p:nvPr>
            <p:ph type="title"/>
          </p:nvPr>
        </p:nvSpPr>
        <p:spPr/>
        <p:txBody>
          <a:bodyPr/>
          <a:lstStyle/>
          <a:p>
            <a:r>
              <a:rPr lang="en-US" dirty="0" smtClean="0"/>
              <a:t>Sprint Backlog Example</a:t>
            </a: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3896056302"/>
              </p:ext>
            </p:extLst>
          </p:nvPr>
        </p:nvGraphicFramePr>
        <p:xfrm>
          <a:off x="609600" y="1371600"/>
          <a:ext cx="8000999" cy="4435428"/>
        </p:xfrm>
        <a:graphic>
          <a:graphicData uri="http://schemas.openxmlformats.org/drawingml/2006/table">
            <a:tbl>
              <a:tblPr/>
              <a:tblGrid>
                <a:gridCol w="4598389"/>
                <a:gridCol w="680522"/>
                <a:gridCol w="680522"/>
                <a:gridCol w="680522"/>
                <a:gridCol w="680522"/>
                <a:gridCol w="680522"/>
              </a:tblGrid>
              <a:tr h="395654">
                <a:tc>
                  <a:txBody>
                    <a:bodyPr/>
                    <a:lstStyle/>
                    <a:p>
                      <a:pPr algn="ctr" rtl="0" fontAlgn="ctr"/>
                      <a:r>
                        <a:rPr lang="en-US" sz="1600" b="0" i="0" u="none" strike="noStrike" dirty="0">
                          <a:solidFill>
                            <a:srgbClr val="FFFFFF"/>
                          </a:solidFill>
                          <a:effectLst/>
                          <a:latin typeface="Verdana"/>
                        </a:rPr>
                        <a:t>Tasks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Mon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Wed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a:solidFill>
                            <a:srgbClr val="FFFFFF"/>
                          </a:solidFill>
                          <a:effectLst/>
                          <a:latin typeface="Verdana"/>
                        </a:rPr>
                        <a:t>Thur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ctr"/>
                      <a:r>
                        <a:rPr lang="en-US" sz="1600" b="0" i="0" u="none" strike="noStrike" dirty="0" smtClean="0">
                          <a:solidFill>
                            <a:srgbClr val="FFFFFF"/>
                          </a:solidFill>
                          <a:effectLst/>
                          <a:latin typeface="Verdana"/>
                        </a:rPr>
                        <a:t>Fri</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r>
              <a:tr h="395654">
                <a:tc gridSpan="6">
                  <a:txBody>
                    <a:bodyPr/>
                    <a:lstStyle/>
                    <a:p>
                      <a:pPr algn="ctr" rtl="0" fontAlgn="ctr"/>
                      <a:r>
                        <a:rPr lang="en-US" sz="1600" b="0" i="0" u="none" strike="noStrike" kern="1200" dirty="0" smtClean="0">
                          <a:solidFill>
                            <a:srgbClr val="FFFFFF"/>
                          </a:solidFill>
                          <a:effectLst/>
                          <a:latin typeface="Verdana"/>
                          <a:ea typeface="+mn-ea"/>
                          <a:cs typeface="+mn-cs"/>
                        </a:rPr>
                        <a:t>As a house owner, I want to see Christmas Tree in living room, so that to celebrate the Christmas</a:t>
                      </a:r>
                      <a:endParaRPr lang="en-US" sz="1600" b="0" i="0" u="none" strike="noStrike" dirty="0">
                        <a:solidFill>
                          <a:srgbClr val="FFFFFF"/>
                        </a:solidFill>
                        <a:effectLst/>
                        <a:latin typeface="Verdan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62708">
                <a:tc>
                  <a:txBody>
                    <a:bodyPr/>
                    <a:lstStyle/>
                    <a:p>
                      <a:pPr algn="l" rtl="0" fontAlgn="ctr"/>
                      <a:r>
                        <a:rPr lang="en-US" sz="1600" b="0" i="0" u="none" strike="noStrike" dirty="0">
                          <a:solidFill>
                            <a:srgbClr val="000000"/>
                          </a:solidFill>
                          <a:effectLst/>
                          <a:latin typeface="Verdana"/>
                        </a:rPr>
                        <a:t>Select and measure a place for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844062">
                <a:tc>
                  <a:txBody>
                    <a:bodyPr/>
                    <a:lstStyle/>
                    <a:p>
                      <a:pPr algn="l" rtl="0" fontAlgn="ctr"/>
                      <a:r>
                        <a:rPr lang="en-US" sz="1600" b="0" i="0" u="none" strike="noStrike" dirty="0">
                          <a:solidFill>
                            <a:srgbClr val="000000"/>
                          </a:solidFill>
                          <a:effectLst/>
                          <a:latin typeface="Verdana"/>
                        </a:rPr>
                        <a:t>Select color, size and style for Christmas decorations (toys, Christmas tree ornaments etc)</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Buy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Buy Christmas decorations</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Install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395654">
                <a:tc>
                  <a:txBody>
                    <a:bodyPr/>
                    <a:lstStyle/>
                    <a:p>
                      <a:pPr algn="l" rtl="0" fontAlgn="ctr"/>
                      <a:r>
                        <a:rPr lang="en-US" sz="1600" b="0" i="0" u="none" strike="noStrike">
                          <a:solidFill>
                            <a:srgbClr val="000000"/>
                          </a:solidFill>
                          <a:effectLst/>
                          <a:latin typeface="Verdana"/>
                        </a:rPr>
                        <a:t>Decorate the Christmas Tree</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r h="562708">
                <a:tc>
                  <a:txBody>
                    <a:bodyPr/>
                    <a:lstStyle/>
                    <a:p>
                      <a:pPr algn="l" rtl="0" fontAlgn="ctr"/>
                      <a:r>
                        <a:rPr lang="en-US" sz="1600" b="0" i="0" u="none" strike="noStrike" dirty="0">
                          <a:solidFill>
                            <a:srgbClr val="000000"/>
                          </a:solidFill>
                          <a:effectLst/>
                          <a:latin typeface="Verdana"/>
                        </a:rPr>
                        <a:t>As mother to take a look if this is what she expected</a:t>
                      </a:r>
                    </a:p>
                  </a:txBody>
                  <a:tcPr marL="49998"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c>
                  <a:txBody>
                    <a:bodyPr/>
                    <a:lstStyle/>
                    <a:p>
                      <a:pPr algn="ctr" rtl="0" fontAlgn="ctr"/>
                      <a:r>
                        <a:rPr lang="en-US" sz="1600" b="0" i="0" u="none" strike="noStrike" dirty="0">
                          <a:solidFill>
                            <a:srgbClr val="000000"/>
                          </a:solidFill>
                          <a:effectLst/>
                          <a:latin typeface="Verdana"/>
                        </a:rPr>
                        <a:t>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6E6"/>
                    </a:solidFill>
                  </a:tcPr>
                </a:tc>
              </a:tr>
            </a:tbl>
          </a:graphicData>
        </a:graphic>
      </p:graphicFrame>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39</a:t>
            </a:fld>
            <a:endParaRPr lang="uk-UA"/>
          </a:p>
        </p:txBody>
      </p:sp>
      <p:sp>
        <p:nvSpPr>
          <p:cNvPr id="4" name="Title 3"/>
          <p:cNvSpPr>
            <a:spLocks noGrp="1"/>
          </p:cNvSpPr>
          <p:nvPr>
            <p:ph type="title"/>
          </p:nvPr>
        </p:nvSpPr>
        <p:spPr/>
        <p:txBody>
          <a:bodyPr/>
          <a:lstStyle/>
          <a:p>
            <a:r>
              <a:rPr lang="en-US" dirty="0" smtClean="0"/>
              <a:t>Sprint </a:t>
            </a:r>
            <a:r>
              <a:rPr lang="en-US" dirty="0" err="1" smtClean="0"/>
              <a:t>Burndown</a:t>
            </a:r>
            <a:r>
              <a:rPr lang="en-US" dirty="0" smtClean="0"/>
              <a:t> Chart</a:t>
            </a:r>
            <a:endParaRPr lang="uk-UA" dirty="0"/>
          </a:p>
        </p:txBody>
      </p:sp>
      <p:graphicFrame>
        <p:nvGraphicFramePr>
          <p:cNvPr id="5" name="Chart 4"/>
          <p:cNvGraphicFramePr/>
          <p:nvPr>
            <p:extLst>
              <p:ext uri="{D42A27DB-BD31-4B8C-83A1-F6EECF244321}">
                <p14:modId xmlns:p14="http://schemas.microsoft.com/office/powerpoint/2010/main" val="1905491896"/>
              </p:ext>
            </p:extLst>
          </p:nvPr>
        </p:nvGraphicFramePr>
        <p:xfrm>
          <a:off x="685800" y="1143000"/>
          <a:ext cx="80010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txBox="1">
            <a:spLocks/>
          </p:cNvSpPr>
          <p:nvPr/>
        </p:nvSpPr>
        <p:spPr>
          <a:xfrm>
            <a:off x="2971800" y="5867400"/>
            <a:ext cx="2362200" cy="381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effectLst/>
                <a:uLnTx/>
                <a:uFillTx/>
                <a:latin typeface="Verdana" pitchFamily="34" charset="0"/>
                <a:ea typeface="+mj-ea"/>
                <a:cs typeface="+mj-cs"/>
              </a:rPr>
              <a:t>Days in Sprint</a:t>
            </a:r>
            <a:endParaRPr kumimoji="0" lang="en-US" sz="1400" b="1" i="0" u="none" strike="noStrike" kern="1200" cap="none" spc="0" normalizeH="0" baseline="0" noProof="0" dirty="0">
              <a:ln>
                <a:noFill/>
              </a:ln>
              <a:effectLst/>
              <a:uLnTx/>
              <a:uFillTx/>
              <a:latin typeface="Verdana" pitchFamily="34" charset="0"/>
              <a:ea typeface="+mj-ea"/>
              <a:cs typeface="+mj-cs"/>
            </a:endParaRPr>
          </a:p>
        </p:txBody>
      </p:sp>
      <p:sp>
        <p:nvSpPr>
          <p:cNvPr id="7" name="Title 1"/>
          <p:cNvSpPr txBox="1">
            <a:spLocks/>
          </p:cNvSpPr>
          <p:nvPr/>
        </p:nvSpPr>
        <p:spPr>
          <a:xfrm>
            <a:off x="-228600" y="2971800"/>
            <a:ext cx="2362200" cy="381000"/>
          </a:xfrm>
          <a:prstGeom prst="rect">
            <a:avLst/>
          </a:prstGeom>
        </p:spPr>
        <p:txBody>
          <a:bodyPr vert="horz" lIns="91440" tIns="45720" rIns="91440" bIns="45720" rtlCol="0" anchor="ctr">
            <a:normAutofit/>
            <a:scene3d>
              <a:camera prst="orthographicFront">
                <a:rot lat="0" lon="0" rev="5400000"/>
              </a:camera>
              <a:lightRig rig="threePt" dir="t"/>
            </a:scene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effectLst/>
                <a:uLnTx/>
                <a:uFillTx/>
                <a:latin typeface="Verdana" pitchFamily="34" charset="0"/>
                <a:ea typeface="+mj-ea"/>
                <a:cs typeface="+mj-cs"/>
              </a:rPr>
              <a:t>Story Points</a:t>
            </a:r>
            <a:endParaRPr kumimoji="0" lang="en-US" sz="1400" b="1" i="0" u="none" strike="noStrike" kern="1200" cap="none" spc="0" normalizeH="0" baseline="0" noProof="0" dirty="0">
              <a:ln>
                <a:noFill/>
              </a:ln>
              <a:effectLst/>
              <a:uLnTx/>
              <a:uFillTx/>
              <a:latin typeface="Verdana" pitchFamily="34" charset="0"/>
              <a:ea typeface="+mj-ea"/>
              <a:cs typeface="+mj-cs"/>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10" name="Picture 9" descr="Screen Shot 2014-11-25 at 11.2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152"/>
            <a:ext cx="9144000" cy="5230048"/>
          </a:xfrm>
          <a:prstGeom prst="rect">
            <a:avLst/>
          </a:prstGeom>
        </p:spPr>
      </p:pic>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40</a:t>
            </a:fld>
            <a:endParaRPr lang="uk-UA"/>
          </a:p>
        </p:txBody>
      </p:sp>
      <p:sp>
        <p:nvSpPr>
          <p:cNvPr id="4" name="Title 3"/>
          <p:cNvSpPr>
            <a:spLocks noGrp="1"/>
          </p:cNvSpPr>
          <p:nvPr>
            <p:ph type="title"/>
          </p:nvPr>
        </p:nvSpPr>
        <p:spPr/>
        <p:txBody>
          <a:bodyPr/>
          <a:lstStyle/>
          <a:p>
            <a:r>
              <a:rPr lang="en-US" dirty="0" smtClean="0"/>
              <a:t>User Story</a:t>
            </a:r>
            <a:endParaRPr lang="uk-UA" dirty="0"/>
          </a:p>
        </p:txBody>
      </p:sp>
      <p:sp>
        <p:nvSpPr>
          <p:cNvPr id="5" name="Content Placeholder 2"/>
          <p:cNvSpPr>
            <a:spLocks noGrp="1"/>
          </p:cNvSpPr>
          <p:nvPr>
            <p:ph idx="1"/>
          </p:nvPr>
        </p:nvSpPr>
        <p:spPr>
          <a:xfrm>
            <a:off x="304800" y="1143000"/>
            <a:ext cx="8229600" cy="1600200"/>
          </a:xfrm>
        </p:spPr>
        <p:txBody>
          <a:bodyPr>
            <a:normAutofit fontScale="92500"/>
          </a:bodyPr>
          <a:lstStyle/>
          <a:p>
            <a:pPr algn="ctr">
              <a:lnSpc>
                <a:spcPct val="150000"/>
              </a:lnSpc>
              <a:buNone/>
            </a:pPr>
            <a:r>
              <a:rPr lang="en-US" sz="3600" dirty="0" smtClean="0">
                <a:solidFill>
                  <a:schemeClr val="tx1"/>
                </a:solidFill>
              </a:rPr>
              <a:t>As</a:t>
            </a:r>
            <a:r>
              <a:rPr lang="uk-UA" sz="3600" dirty="0" smtClean="0">
                <a:solidFill>
                  <a:schemeClr val="tx1"/>
                </a:solidFill>
              </a:rPr>
              <a:t> a </a:t>
            </a:r>
            <a:r>
              <a:rPr lang="en-US" sz="3600" b="1" dirty="0" smtClean="0">
                <a:solidFill>
                  <a:schemeClr val="tx1"/>
                </a:solidFill>
              </a:rPr>
              <a:t>&lt;</a:t>
            </a:r>
            <a:r>
              <a:rPr lang="uk-UA" sz="3600" b="1" dirty="0" smtClean="0">
                <a:solidFill>
                  <a:schemeClr val="tx1"/>
                </a:solidFill>
              </a:rPr>
              <a:t>type of user&gt;</a:t>
            </a:r>
            <a:r>
              <a:rPr lang="uk-UA" sz="3600" dirty="0" smtClean="0">
                <a:solidFill>
                  <a:schemeClr val="tx1"/>
                </a:solidFill>
              </a:rPr>
              <a:t>, I can</a:t>
            </a:r>
            <a:r>
              <a:rPr lang="en-US" sz="3600" dirty="0" smtClean="0">
                <a:solidFill>
                  <a:schemeClr val="tx1"/>
                </a:solidFill>
              </a:rPr>
              <a:t> </a:t>
            </a:r>
            <a:r>
              <a:rPr lang="uk-UA" sz="3600" b="1" dirty="0" smtClean="0">
                <a:solidFill>
                  <a:schemeClr val="tx1"/>
                </a:solidFill>
              </a:rPr>
              <a:t>&lt;goal&gt;</a:t>
            </a:r>
            <a:r>
              <a:rPr lang="uk-UA" sz="3600" dirty="0" smtClean="0">
                <a:solidFill>
                  <a:schemeClr val="tx1"/>
                </a:solidFill>
              </a:rPr>
              <a:t> </a:t>
            </a:r>
            <a:r>
              <a:rPr lang="en-US" sz="3600" dirty="0" smtClean="0">
                <a:solidFill>
                  <a:schemeClr val="tx1"/>
                </a:solidFill>
              </a:rPr>
              <a:t>s</a:t>
            </a:r>
            <a:r>
              <a:rPr lang="uk-UA" sz="3600" dirty="0" smtClean="0">
                <a:solidFill>
                  <a:schemeClr val="tx1"/>
                </a:solidFill>
              </a:rPr>
              <a:t>o that </a:t>
            </a:r>
            <a:r>
              <a:rPr lang="uk-UA" sz="3600" b="1" dirty="0" smtClean="0">
                <a:solidFill>
                  <a:schemeClr val="tx1"/>
                </a:solidFill>
              </a:rPr>
              <a:t>&lt;</a:t>
            </a:r>
            <a:r>
              <a:rPr lang="uk-UA" sz="3600" b="1" dirty="0" err="1" smtClean="0">
                <a:solidFill>
                  <a:schemeClr val="tx1"/>
                </a:solidFill>
              </a:rPr>
              <a:t>reason</a:t>
            </a:r>
            <a:r>
              <a:rPr lang="uk-UA" sz="3600" b="1" dirty="0" smtClean="0">
                <a:solidFill>
                  <a:schemeClr val="tx1"/>
                </a:solidFill>
              </a:rPr>
              <a:t>&gt;</a:t>
            </a:r>
          </a:p>
          <a:p>
            <a:pPr marL="0" indent="0">
              <a:lnSpc>
                <a:spcPct val="150000"/>
              </a:lnSpc>
              <a:buNone/>
            </a:pPr>
            <a:endParaRPr lang="en-US" dirty="0"/>
          </a:p>
        </p:txBody>
      </p:sp>
      <p:sp>
        <p:nvSpPr>
          <p:cNvPr id="7" name="Folded Corner 6"/>
          <p:cNvSpPr/>
          <p:nvPr/>
        </p:nvSpPr>
        <p:spPr>
          <a:xfrm>
            <a:off x="1600200" y="4648200"/>
            <a:ext cx="3200400" cy="1385455"/>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guest, I want to have ability to listen the music so that I can dance</a:t>
            </a:r>
          </a:p>
        </p:txBody>
      </p:sp>
      <p:sp>
        <p:nvSpPr>
          <p:cNvPr id="8" name="Folded Corner 7"/>
          <p:cNvSpPr/>
          <p:nvPr/>
        </p:nvSpPr>
        <p:spPr>
          <a:xfrm>
            <a:off x="5029200" y="3429000"/>
            <a:ext cx="3581400" cy="1448430"/>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house owner, I want to see Christmas Tree in living room, to celebrate the Christmas</a:t>
            </a:r>
          </a:p>
        </p:txBody>
      </p:sp>
      <p:sp>
        <p:nvSpPr>
          <p:cNvPr id="9" name="Folded Corner 8"/>
          <p:cNvSpPr/>
          <p:nvPr/>
        </p:nvSpPr>
        <p:spPr>
          <a:xfrm>
            <a:off x="685800" y="2944721"/>
            <a:ext cx="3276600" cy="1322479"/>
          </a:xfrm>
          <a:prstGeom prst="foldedCorner">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As a guest, I want to have sitting place to have a rest during celebration</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07683">
            <a:off x="4918364" y="1532048"/>
            <a:ext cx="3955315" cy="237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
          </p:nvPr>
        </p:nvSpPr>
        <p:spPr/>
        <p:txBody>
          <a:bodyPr/>
          <a:lstStyle/>
          <a:p>
            <a:fld id="{AD53D713-3284-4C71-8174-D6528838EBFD}" type="slidenum">
              <a:rPr lang="uk-UA" smtClean="0"/>
              <a:pPr/>
              <a:t>41</a:t>
            </a:fld>
            <a:endParaRPr lang="uk-UA"/>
          </a:p>
        </p:txBody>
      </p:sp>
      <p:sp>
        <p:nvSpPr>
          <p:cNvPr id="4" name="Title 3"/>
          <p:cNvSpPr>
            <a:spLocks noGrp="1"/>
          </p:cNvSpPr>
          <p:nvPr>
            <p:ph type="title"/>
          </p:nvPr>
        </p:nvSpPr>
        <p:spPr/>
        <p:txBody>
          <a:bodyPr/>
          <a:lstStyle/>
          <a:p>
            <a:r>
              <a:rPr lang="en-US" dirty="0" smtClean="0"/>
              <a:t>Definition of “Done”</a:t>
            </a:r>
            <a:endParaRPr lang="uk-UA" dirty="0"/>
          </a:p>
        </p:txBody>
      </p:sp>
      <p:sp>
        <p:nvSpPr>
          <p:cNvPr id="5" name="Content Placeholder 2"/>
          <p:cNvSpPr>
            <a:spLocks noGrp="1"/>
          </p:cNvSpPr>
          <p:nvPr>
            <p:ph idx="1"/>
          </p:nvPr>
        </p:nvSpPr>
        <p:spPr>
          <a:xfrm>
            <a:off x="304800" y="1066800"/>
            <a:ext cx="8229600" cy="990600"/>
          </a:xfrm>
        </p:spPr>
        <p:txBody>
          <a:bodyPr>
            <a:noAutofit/>
          </a:bodyPr>
          <a:lstStyle/>
          <a:p>
            <a:pPr>
              <a:lnSpc>
                <a:spcPct val="150000"/>
              </a:lnSpc>
              <a:buClrTx/>
              <a:buNone/>
              <a:defRPr/>
            </a:pPr>
            <a:r>
              <a:rPr lang="en-US" sz="2000" b="1" dirty="0" smtClean="0">
                <a:solidFill>
                  <a:schemeClr val="tx1"/>
                </a:solidFill>
              </a:rPr>
              <a:t>Increment built during Sprint must be potentially shippable, so it must be “done”.</a:t>
            </a:r>
            <a:endParaRPr lang="en-US" sz="2000" b="1" dirty="0">
              <a:solidFill>
                <a:schemeClr val="tx1"/>
              </a:solidFill>
            </a:endParaRPr>
          </a:p>
          <a:p>
            <a:pPr>
              <a:lnSpc>
                <a:spcPct val="150000"/>
              </a:lnSpc>
              <a:buClrTx/>
              <a:buNone/>
              <a:defRPr/>
            </a:pPr>
            <a:endParaRPr lang="en-US" sz="2000" b="1" dirty="0" smtClean="0">
              <a:solidFill>
                <a:schemeClr val="tx1"/>
              </a:solidFill>
            </a:endParaRPr>
          </a:p>
        </p:txBody>
      </p:sp>
      <p:sp>
        <p:nvSpPr>
          <p:cNvPr id="7" name="Content Placeholder 2"/>
          <p:cNvSpPr txBox="1">
            <a:spLocks/>
          </p:cNvSpPr>
          <p:nvPr/>
        </p:nvSpPr>
        <p:spPr>
          <a:xfrm>
            <a:off x="304800" y="2133600"/>
            <a:ext cx="8229600" cy="3505200"/>
          </a:xfrm>
          <a:prstGeom prst="rect">
            <a:avLst/>
          </a:prstGeom>
        </p:spPr>
        <p:txBody>
          <a:bodyPr vert="horz" lIns="91440" tIns="45720" rIns="91440" bIns="45720" rtlCol="0">
            <a:noAutofit/>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buClrTx/>
              <a:buFont typeface="Arial" panose="020B0604020202020204" pitchFamily="34" charset="0"/>
              <a:buNone/>
            </a:pPr>
            <a:r>
              <a:rPr lang="en-US" sz="1800" b="1" dirty="0" smtClean="0">
                <a:solidFill>
                  <a:schemeClr val="tx1"/>
                </a:solidFill>
              </a:rPr>
              <a:t>An example of “Done”:</a:t>
            </a:r>
          </a:p>
          <a:p>
            <a:pPr>
              <a:lnSpc>
                <a:spcPct val="170000"/>
              </a:lnSpc>
              <a:buClrTx/>
              <a:buFont typeface="Wingdings" panose="05000000000000000000" pitchFamily="2" charset="2"/>
              <a:buChar char="ü"/>
            </a:pPr>
            <a:r>
              <a:rPr lang="en-US" sz="1800" dirty="0" smtClean="0">
                <a:solidFill>
                  <a:schemeClr val="tx1"/>
                </a:solidFill>
              </a:rPr>
              <a:t>Coded / implemented</a:t>
            </a:r>
          </a:p>
          <a:p>
            <a:pPr>
              <a:lnSpc>
                <a:spcPct val="170000"/>
              </a:lnSpc>
              <a:buClrTx/>
              <a:buFont typeface="Wingdings" panose="05000000000000000000" pitchFamily="2" charset="2"/>
              <a:buChar char="ü"/>
            </a:pPr>
            <a:r>
              <a:rPr lang="en-US" sz="1800" dirty="0" smtClean="0">
                <a:solidFill>
                  <a:schemeClr val="tx1"/>
                </a:solidFill>
              </a:rPr>
              <a:t>Peer reviewed</a:t>
            </a:r>
          </a:p>
          <a:p>
            <a:pPr>
              <a:lnSpc>
                <a:spcPct val="170000"/>
              </a:lnSpc>
              <a:buClrTx/>
              <a:buFont typeface="Wingdings" panose="05000000000000000000" pitchFamily="2" charset="2"/>
              <a:buChar char="ü"/>
            </a:pPr>
            <a:r>
              <a:rPr lang="en-US" sz="1800" dirty="0" smtClean="0">
                <a:solidFill>
                  <a:schemeClr val="tx1"/>
                </a:solidFill>
              </a:rPr>
              <a:t>Code is run against current version in source control</a:t>
            </a:r>
          </a:p>
          <a:p>
            <a:pPr>
              <a:lnSpc>
                <a:spcPct val="170000"/>
              </a:lnSpc>
              <a:buClrTx/>
              <a:buFont typeface="Wingdings" panose="05000000000000000000" pitchFamily="2" charset="2"/>
              <a:buChar char="ü"/>
            </a:pPr>
            <a:r>
              <a:rPr lang="en-US" sz="1800" dirty="0" smtClean="0">
                <a:solidFill>
                  <a:schemeClr val="tx1"/>
                </a:solidFill>
              </a:rPr>
              <a:t>Code is commented in source control and checked in</a:t>
            </a:r>
          </a:p>
          <a:p>
            <a:pPr>
              <a:lnSpc>
                <a:spcPct val="170000"/>
              </a:lnSpc>
              <a:buClrTx/>
              <a:buFont typeface="Wingdings" panose="05000000000000000000" pitchFamily="2" charset="2"/>
              <a:buChar char="ü"/>
            </a:pPr>
            <a:r>
              <a:rPr lang="en-US" sz="1800" dirty="0" smtClean="0">
                <a:solidFill>
                  <a:schemeClr val="tx1"/>
                </a:solidFill>
              </a:rPr>
              <a:t>Test Case Specifications are updated and executed with no failures</a:t>
            </a:r>
          </a:p>
          <a:p>
            <a:pPr>
              <a:lnSpc>
                <a:spcPct val="170000"/>
              </a:lnSpc>
              <a:buClrTx/>
              <a:buFont typeface="Wingdings" panose="05000000000000000000" pitchFamily="2" charset="2"/>
              <a:buChar char="ü"/>
            </a:pPr>
            <a:r>
              <a:rPr lang="en-US" sz="1800" dirty="0" smtClean="0">
                <a:solidFill>
                  <a:schemeClr val="tx1"/>
                </a:solidFill>
              </a:rPr>
              <a:t>All critical and blocker bugs found, resolved and verified</a:t>
            </a:r>
          </a:p>
          <a:p>
            <a:pPr>
              <a:lnSpc>
                <a:spcPct val="170000"/>
              </a:lnSpc>
              <a:buClrTx/>
              <a:buFont typeface="Wingdings" panose="05000000000000000000" pitchFamily="2" charset="2"/>
              <a:buChar char="ü"/>
            </a:pPr>
            <a:r>
              <a:rPr lang="en-US" sz="1800" dirty="0" smtClean="0">
                <a:solidFill>
                  <a:schemeClr val="tx1"/>
                </a:solidFill>
              </a:rPr>
              <a:t>Unit Tests written and passing (0 failing in your build components)</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42</a:t>
            </a:fld>
            <a:endParaRPr lang="uk-UA"/>
          </a:p>
        </p:txBody>
      </p:sp>
      <p:sp>
        <p:nvSpPr>
          <p:cNvPr id="4" name="Title 3"/>
          <p:cNvSpPr>
            <a:spLocks noGrp="1"/>
          </p:cNvSpPr>
          <p:nvPr>
            <p:ph type="title"/>
          </p:nvPr>
        </p:nvSpPr>
        <p:spPr/>
        <p:txBody>
          <a:bodyPr/>
          <a:lstStyle/>
          <a:p>
            <a:r>
              <a:rPr lang="en-US" dirty="0" smtClean="0"/>
              <a:t>Estimation and Planning</a:t>
            </a:r>
            <a:endParaRPr lang="uk-UA" dirty="0"/>
          </a:p>
        </p:txBody>
      </p:sp>
      <p:pic>
        <p:nvPicPr>
          <p:cNvPr id="5" name="Picture 4" descr="6a00d834527c1469e200e54f8a48aa8833-800wi.jpg"/>
          <p:cNvPicPr>
            <a:picLocks noChangeAspect="1"/>
          </p:cNvPicPr>
          <p:nvPr/>
        </p:nvPicPr>
        <p:blipFill>
          <a:blip r:embed="rId3" cstate="print"/>
          <a:stretch>
            <a:fillRect/>
          </a:stretch>
        </p:blipFill>
        <p:spPr>
          <a:xfrm>
            <a:off x="449986" y="1917898"/>
            <a:ext cx="4122014" cy="3263702"/>
          </a:xfrm>
          <a:prstGeom prst="rect">
            <a:avLst/>
          </a:prstGeom>
        </p:spPr>
      </p:pic>
      <p:sp>
        <p:nvSpPr>
          <p:cNvPr id="2" name="Rectangle 1"/>
          <p:cNvSpPr/>
          <p:nvPr/>
        </p:nvSpPr>
        <p:spPr>
          <a:xfrm>
            <a:off x="4648200" y="1066800"/>
            <a:ext cx="4572000" cy="4524315"/>
          </a:xfrm>
          <a:prstGeom prst="rect">
            <a:avLst/>
          </a:prstGeom>
        </p:spPr>
        <p:txBody>
          <a:bodyPr>
            <a:spAutoFit/>
          </a:bodyPr>
          <a:lstStyle/>
          <a:p>
            <a:pPr>
              <a:lnSpc>
                <a:spcPct val="160000"/>
              </a:lnSpc>
              <a:buClrTx/>
            </a:pPr>
            <a:r>
              <a:rPr lang="en-US" sz="2000" b="1" dirty="0">
                <a:latin typeface="Segoe UI" panose="020B0502040204020203" pitchFamily="34" charset="0"/>
                <a:ea typeface="Segoe UI" panose="020B0502040204020203" pitchFamily="34" charset="0"/>
                <a:cs typeface="Segoe UI" panose="020B0502040204020203" pitchFamily="34" charset="0"/>
              </a:rPr>
              <a:t>Story points</a:t>
            </a:r>
            <a:r>
              <a:rPr lang="en-US" sz="2000" dirty="0">
                <a:latin typeface="Segoe UI" panose="020B0502040204020203" pitchFamily="34" charset="0"/>
                <a:ea typeface="Segoe UI" panose="020B0502040204020203" pitchFamily="34" charset="0"/>
                <a:cs typeface="Segoe UI" panose="020B0502040204020203" pitchFamily="34" charset="0"/>
              </a:rPr>
              <a:t> – type of estimation of the effort of product backlog items</a:t>
            </a:r>
          </a:p>
          <a:p>
            <a:pPr>
              <a:lnSpc>
                <a:spcPct val="160000"/>
              </a:lnSpc>
              <a:buClrTx/>
            </a:pPr>
            <a:endParaRPr lang="en-US" sz="2000" dirty="0">
              <a:latin typeface="Segoe UI" panose="020B0502040204020203" pitchFamily="34" charset="0"/>
              <a:ea typeface="Segoe UI" panose="020B0502040204020203" pitchFamily="34" charset="0"/>
              <a:cs typeface="Segoe UI" panose="020B0502040204020203" pitchFamily="34" charset="0"/>
            </a:endParaRPr>
          </a:p>
          <a:p>
            <a:pPr>
              <a:lnSpc>
                <a:spcPct val="160000"/>
              </a:lnSpc>
              <a:buClrTx/>
            </a:pPr>
            <a:r>
              <a:rPr lang="en-US" sz="2000" b="1" dirty="0">
                <a:latin typeface="Segoe UI" panose="020B0502040204020203" pitchFamily="34" charset="0"/>
                <a:ea typeface="Segoe UI" panose="020B0502040204020203" pitchFamily="34" charset="0"/>
                <a:cs typeface="Segoe UI" panose="020B0502040204020203" pitchFamily="34" charset="0"/>
              </a:rPr>
              <a:t>Velocity </a:t>
            </a:r>
            <a:r>
              <a:rPr lang="en-US" sz="2000" dirty="0">
                <a:latin typeface="Segoe UI" panose="020B0502040204020203" pitchFamily="34" charset="0"/>
                <a:ea typeface="Segoe UI" panose="020B0502040204020203" pitchFamily="34" charset="0"/>
                <a:cs typeface="Segoe UI" panose="020B0502040204020203" pitchFamily="34" charset="0"/>
              </a:rPr>
              <a:t>–</a:t>
            </a:r>
            <a:r>
              <a:rPr lang="en-US" sz="2000" b="1" dirty="0">
                <a:latin typeface="Segoe UI" panose="020B0502040204020203" pitchFamily="34" charset="0"/>
                <a:ea typeface="Segoe UI" panose="020B0502040204020203" pitchFamily="34" charset="0"/>
                <a:cs typeface="Segoe UI" panose="020B0502040204020203" pitchFamily="34" charset="0"/>
              </a:rPr>
              <a:t> </a:t>
            </a:r>
            <a:r>
              <a:rPr lang="en-US" sz="2000" dirty="0">
                <a:latin typeface="Segoe UI" panose="020B0502040204020203" pitchFamily="34" charset="0"/>
                <a:ea typeface="Segoe UI" panose="020B0502040204020203" pitchFamily="34" charset="0"/>
                <a:cs typeface="Segoe UI" panose="020B0502040204020203" pitchFamily="34" charset="0"/>
              </a:rPr>
              <a:t>is how much product backlog effort a team can handle in one sprint</a:t>
            </a:r>
          </a:p>
          <a:p>
            <a:pPr marL="800100" lvl="1" indent="-342900">
              <a:lnSpc>
                <a:spcPct val="160000"/>
              </a:lnSpc>
              <a:buClrTx/>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Number of story points to be “Done”</a:t>
            </a:r>
          </a:p>
          <a:p>
            <a:pPr marL="800100" lvl="1" indent="-342900">
              <a:lnSpc>
                <a:spcPct val="160000"/>
              </a:lnSpc>
              <a:buClrTx/>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Incomplete stories don’t count</a:t>
            </a: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43</a:t>
            </a:fld>
            <a:endParaRPr lang="uk-UA"/>
          </a:p>
        </p:txBody>
      </p:sp>
      <p:sp>
        <p:nvSpPr>
          <p:cNvPr id="4" name="Title 3"/>
          <p:cNvSpPr>
            <a:spLocks noGrp="1"/>
          </p:cNvSpPr>
          <p:nvPr>
            <p:ph type="title"/>
          </p:nvPr>
        </p:nvSpPr>
        <p:spPr/>
        <p:txBody>
          <a:bodyPr/>
          <a:lstStyle/>
          <a:p>
            <a:r>
              <a:rPr lang="en-US" dirty="0" smtClean="0"/>
              <a:t>Estimation and Planning</a:t>
            </a:r>
            <a:endParaRPr lang="uk-UA" dirty="0"/>
          </a:p>
        </p:txBody>
      </p:sp>
      <p:sp>
        <p:nvSpPr>
          <p:cNvPr id="5" name="Content Placeholder 2"/>
          <p:cNvSpPr>
            <a:spLocks noGrp="1"/>
          </p:cNvSpPr>
          <p:nvPr>
            <p:ph idx="1"/>
          </p:nvPr>
        </p:nvSpPr>
        <p:spPr>
          <a:xfrm>
            <a:off x="457200" y="1295400"/>
            <a:ext cx="8229600" cy="4525963"/>
          </a:xfrm>
        </p:spPr>
        <p:txBody>
          <a:bodyPr>
            <a:normAutofit/>
          </a:bodyPr>
          <a:lstStyle/>
          <a:p>
            <a:pPr>
              <a:lnSpc>
                <a:spcPct val="150000"/>
              </a:lnSpc>
              <a:buClrTx/>
              <a:buNone/>
              <a:defRPr/>
            </a:pPr>
            <a:r>
              <a:rPr lang="en-US" sz="2000" b="1" dirty="0" smtClean="0">
                <a:solidFill>
                  <a:schemeClr val="tx1"/>
                </a:solidFill>
              </a:rPr>
              <a:t>How to evaluate user story?</a:t>
            </a:r>
          </a:p>
          <a:p>
            <a:pPr>
              <a:lnSpc>
                <a:spcPct val="150000"/>
              </a:lnSpc>
              <a:buClrTx/>
              <a:defRPr/>
            </a:pPr>
            <a:r>
              <a:rPr lang="en-US" sz="2000" dirty="0" smtClean="0">
                <a:solidFill>
                  <a:schemeClr val="tx1"/>
                </a:solidFill>
              </a:rPr>
              <a:t>The “bigness” of user story</a:t>
            </a:r>
          </a:p>
          <a:p>
            <a:pPr>
              <a:lnSpc>
                <a:spcPct val="150000"/>
              </a:lnSpc>
              <a:buClrTx/>
              <a:defRPr/>
            </a:pPr>
            <a:r>
              <a:rPr lang="en-US" sz="2000" dirty="0" smtClean="0">
                <a:solidFill>
                  <a:schemeClr val="tx1"/>
                </a:solidFill>
              </a:rPr>
              <a:t>Unit-less values</a:t>
            </a:r>
          </a:p>
          <a:p>
            <a:pPr>
              <a:lnSpc>
                <a:spcPct val="150000"/>
              </a:lnSpc>
              <a:buClrTx/>
              <a:defRPr/>
            </a:pPr>
            <a:r>
              <a:rPr lang="en-US" sz="2000" dirty="0" smtClean="0">
                <a:solidFill>
                  <a:schemeClr val="tx1"/>
                </a:solidFill>
              </a:rPr>
              <a:t>Relative values</a:t>
            </a:r>
          </a:p>
          <a:p>
            <a:pPr>
              <a:lnSpc>
                <a:spcPct val="150000"/>
              </a:lnSpc>
              <a:buClrTx/>
              <a:defRPr/>
            </a:pPr>
            <a:r>
              <a:rPr lang="en-US" sz="2000" dirty="0" smtClean="0">
                <a:solidFill>
                  <a:schemeClr val="tx1"/>
                </a:solidFill>
              </a:rPr>
              <a:t>Typically Fibonacci numbers are used: </a:t>
            </a:r>
          </a:p>
          <a:p>
            <a:pPr lvl="1">
              <a:lnSpc>
                <a:spcPct val="150000"/>
              </a:lnSpc>
              <a:buClrTx/>
              <a:buFont typeface="Wingdings" pitchFamily="2" charset="2"/>
              <a:buChar char="§"/>
              <a:defRPr/>
            </a:pPr>
            <a:r>
              <a:rPr lang="en-US" sz="2000" dirty="0" smtClean="0">
                <a:solidFill>
                  <a:schemeClr val="tx1"/>
                </a:solidFill>
              </a:rPr>
              <a:t>1, 2, 3, 5, 8, 13…</a:t>
            </a:r>
          </a:p>
          <a:p>
            <a:pPr>
              <a:lnSpc>
                <a:spcPct val="150000"/>
              </a:lnSpc>
              <a:buClrTx/>
              <a:defRPr/>
            </a:pPr>
            <a:r>
              <a:rPr lang="en-US" sz="2000" dirty="0" smtClean="0">
                <a:solidFill>
                  <a:schemeClr val="tx1"/>
                </a:solidFill>
              </a:rPr>
              <a:t>Other options</a:t>
            </a:r>
          </a:p>
          <a:p>
            <a:pPr lvl="1">
              <a:lnSpc>
                <a:spcPct val="150000"/>
              </a:lnSpc>
              <a:buClrTx/>
              <a:buFont typeface="Wingdings" pitchFamily="2" charset="2"/>
              <a:buChar char="§"/>
              <a:defRPr/>
            </a:pPr>
            <a:r>
              <a:rPr lang="en-US" sz="2000" dirty="0" smtClean="0">
                <a:solidFill>
                  <a:schemeClr val="tx1"/>
                </a:solidFill>
              </a:rPr>
              <a:t>T-Shirt sizes: XS, S, M, L, XL, …</a:t>
            </a:r>
            <a:endParaRPr lang="en-US" sz="2000" dirty="0">
              <a:solidFill>
                <a:schemeClr val="tx1"/>
              </a:solidFill>
            </a:endParaRPr>
          </a:p>
        </p:txBody>
      </p:sp>
    </p:spTree>
    <p:extLst>
      <p:ext uri="{BB962C8B-B14F-4D97-AF65-F5344CB8AC3E}">
        <p14:creationId xmlns:p14="http://schemas.microsoft.com/office/powerpoint/2010/main" val="6314414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44</a:t>
            </a:fld>
            <a:endParaRPr lang="uk-UA"/>
          </a:p>
        </p:txBody>
      </p:sp>
      <p:sp>
        <p:nvSpPr>
          <p:cNvPr id="4" name="Title 3"/>
          <p:cNvSpPr>
            <a:spLocks noGrp="1"/>
          </p:cNvSpPr>
          <p:nvPr>
            <p:ph type="title"/>
          </p:nvPr>
        </p:nvSpPr>
        <p:spPr/>
        <p:txBody>
          <a:bodyPr/>
          <a:lstStyle/>
          <a:p>
            <a:r>
              <a:rPr lang="en-US" dirty="0" smtClean="0"/>
              <a:t>Planning Poker</a:t>
            </a:r>
            <a:endParaRPr lang="uk-UA" dirty="0"/>
          </a:p>
        </p:txBody>
      </p:sp>
      <p:sp>
        <p:nvSpPr>
          <p:cNvPr id="5" name="Content Placeholder 2"/>
          <p:cNvSpPr>
            <a:spLocks noGrp="1"/>
          </p:cNvSpPr>
          <p:nvPr>
            <p:ph idx="1"/>
          </p:nvPr>
        </p:nvSpPr>
        <p:spPr>
          <a:xfrm>
            <a:off x="457200" y="1143000"/>
            <a:ext cx="8229600" cy="4525963"/>
          </a:xfrm>
        </p:spPr>
        <p:txBody>
          <a:bodyPr>
            <a:noAutofit/>
          </a:bodyPr>
          <a:lstStyle/>
          <a:p>
            <a:pPr>
              <a:lnSpc>
                <a:spcPct val="150000"/>
              </a:lnSpc>
              <a:buClrTx/>
              <a:buNone/>
            </a:pPr>
            <a:r>
              <a:rPr lang="en-US" sz="2000" b="1" dirty="0" smtClean="0">
                <a:solidFill>
                  <a:schemeClr val="tx1"/>
                </a:solidFill>
              </a:rPr>
              <a:t>Planning Poker – </a:t>
            </a:r>
            <a:r>
              <a:rPr lang="en-US" sz="2000" b="1" dirty="0">
                <a:solidFill>
                  <a:schemeClr val="tx1"/>
                </a:solidFill>
              </a:rPr>
              <a:t>is a consensus-based technique for estimating</a:t>
            </a:r>
            <a:r>
              <a:rPr lang="en-US" sz="2000" b="1" dirty="0" smtClean="0">
                <a:solidFill>
                  <a:schemeClr val="tx1"/>
                </a:solidFill>
              </a:rPr>
              <a:t>!</a:t>
            </a:r>
          </a:p>
          <a:p>
            <a:pPr lvl="1">
              <a:lnSpc>
                <a:spcPct val="150000"/>
              </a:lnSpc>
              <a:buClrTx/>
              <a:buFont typeface="Arial" panose="020B0604020202020204" pitchFamily="34" charset="0"/>
              <a:buChar char="•"/>
            </a:pPr>
            <a:r>
              <a:rPr lang="en-US" sz="2000" dirty="0" smtClean="0">
                <a:solidFill>
                  <a:schemeClr val="tx1"/>
                </a:solidFill>
              </a:rPr>
              <a:t>Each estimator is given a deck of cards, each card has a valid estimate written on it</a:t>
            </a:r>
          </a:p>
          <a:p>
            <a:pPr lvl="1">
              <a:lnSpc>
                <a:spcPct val="150000"/>
              </a:lnSpc>
              <a:buClrTx/>
              <a:buFont typeface="Arial" panose="020B0604020202020204" pitchFamily="34" charset="0"/>
              <a:buChar char="•"/>
            </a:pPr>
            <a:r>
              <a:rPr lang="en-US" sz="2000" dirty="0" smtClean="0">
                <a:solidFill>
                  <a:schemeClr val="tx1"/>
                </a:solidFill>
              </a:rPr>
              <a:t>Product Owner reads a story and it’s discussed briefly</a:t>
            </a:r>
          </a:p>
          <a:p>
            <a:pPr lvl="1">
              <a:lnSpc>
                <a:spcPct val="150000"/>
              </a:lnSpc>
              <a:buClrTx/>
              <a:buFont typeface="Arial" panose="020B0604020202020204" pitchFamily="34" charset="0"/>
              <a:buChar char="•"/>
            </a:pPr>
            <a:r>
              <a:rPr lang="en-US" sz="2000" dirty="0" smtClean="0">
                <a:solidFill>
                  <a:schemeClr val="tx1"/>
                </a:solidFill>
              </a:rPr>
              <a:t>Each estimator selects a card that’s his or her estimate</a:t>
            </a:r>
          </a:p>
          <a:p>
            <a:pPr lvl="1">
              <a:lnSpc>
                <a:spcPct val="150000"/>
              </a:lnSpc>
              <a:buClrTx/>
              <a:buFont typeface="Arial" panose="020B0604020202020204" pitchFamily="34" charset="0"/>
              <a:buChar char="•"/>
            </a:pPr>
            <a:r>
              <a:rPr lang="en-US" sz="2000" dirty="0" smtClean="0">
                <a:solidFill>
                  <a:schemeClr val="tx1"/>
                </a:solidFill>
              </a:rPr>
              <a:t>Cards are turned over so all can see them</a:t>
            </a:r>
          </a:p>
          <a:p>
            <a:pPr lvl="1">
              <a:lnSpc>
                <a:spcPct val="150000"/>
              </a:lnSpc>
              <a:buClrTx/>
              <a:buFont typeface="Arial" panose="020B0604020202020204" pitchFamily="34" charset="0"/>
              <a:buChar char="•"/>
            </a:pPr>
            <a:r>
              <a:rPr lang="en-US" sz="2000" dirty="0" smtClean="0">
                <a:solidFill>
                  <a:schemeClr val="tx1"/>
                </a:solidFill>
              </a:rPr>
              <a:t>Discuss differences (especially outliers)</a:t>
            </a:r>
          </a:p>
          <a:p>
            <a:pPr lvl="1">
              <a:lnSpc>
                <a:spcPct val="150000"/>
              </a:lnSpc>
              <a:buClrTx/>
              <a:buFont typeface="Arial" panose="020B0604020202020204" pitchFamily="34" charset="0"/>
              <a:buChar char="•"/>
            </a:pPr>
            <a:r>
              <a:rPr lang="en-US" sz="2000" dirty="0" smtClean="0">
                <a:solidFill>
                  <a:schemeClr val="tx1"/>
                </a:solidFill>
              </a:rPr>
              <a:t>Re-estimate until estimates converge</a:t>
            </a:r>
          </a:p>
          <a:p>
            <a:pPr>
              <a:lnSpc>
                <a:spcPct val="150000"/>
              </a:lnSpc>
              <a:buClrTx/>
            </a:pPr>
            <a:endParaRPr lang="en-US" sz="2000" dirty="0">
              <a:solidFill>
                <a:schemeClr val="tx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145" y="3886200"/>
            <a:ext cx="28575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bg1"/>
                </a:solidFill>
              </a:rPr>
              <a:t>QC in SCRUM</a:t>
            </a:r>
            <a:endParaRPr lang="en-US" dirty="0">
              <a:solidFill>
                <a:schemeClr val="bg1"/>
              </a:solidFill>
            </a:endParaRPr>
          </a:p>
        </p:txBody>
      </p:sp>
    </p:spTree>
    <p:extLst>
      <p:ext uri="{BB962C8B-B14F-4D97-AF65-F5344CB8AC3E}">
        <p14:creationId xmlns:p14="http://schemas.microsoft.com/office/powerpoint/2010/main" val="2415305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46</a:t>
            </a:fld>
            <a:endParaRPr lang="uk-UA"/>
          </a:p>
        </p:txBody>
      </p:sp>
      <p:sp>
        <p:nvSpPr>
          <p:cNvPr id="4" name="Title 3"/>
          <p:cNvSpPr>
            <a:spLocks noGrp="1"/>
          </p:cNvSpPr>
          <p:nvPr>
            <p:ph type="title"/>
          </p:nvPr>
        </p:nvSpPr>
        <p:spPr/>
        <p:txBody>
          <a:bodyPr/>
          <a:lstStyle/>
          <a:p>
            <a:r>
              <a:rPr lang="en-US" dirty="0" smtClean="0"/>
              <a:t>Agile Testing Practices</a:t>
            </a:r>
            <a:endParaRPr lang="uk-UA" dirty="0"/>
          </a:p>
        </p:txBody>
      </p:sp>
      <p:sp>
        <p:nvSpPr>
          <p:cNvPr id="5" name="Content Placeholder 2"/>
          <p:cNvSpPr>
            <a:spLocks noGrp="1"/>
          </p:cNvSpPr>
          <p:nvPr>
            <p:ph idx="1"/>
          </p:nvPr>
        </p:nvSpPr>
        <p:spPr>
          <a:xfrm>
            <a:off x="228600" y="990600"/>
            <a:ext cx="8229600" cy="5287963"/>
          </a:xfrm>
        </p:spPr>
        <p:txBody>
          <a:bodyPr>
            <a:noAutofit/>
          </a:bodyPr>
          <a:lstStyle/>
          <a:p>
            <a:pPr marL="990600" lvl="0" indent="-342900">
              <a:spcBef>
                <a:spcPts val="1200"/>
              </a:spcBef>
              <a:spcAft>
                <a:spcPts val="1200"/>
              </a:spcAft>
              <a:buClrTx/>
              <a:buFont typeface="Wingdings" panose="05000000000000000000" pitchFamily="2" charset="2"/>
              <a:buChar char="ü"/>
              <a:defRPr/>
            </a:pPr>
            <a:r>
              <a:rPr lang="en-US" sz="2000" dirty="0" smtClean="0">
                <a:solidFill>
                  <a:schemeClr val="tx1"/>
                </a:solidFill>
              </a:rPr>
              <a:t>Exploratory testing</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Acceptance testing</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Regression/integration iterations/sprints</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TDD and Unit Testing</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Continuous Integration/Build Process/Version Control</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Pair Programming, Collective Code Ownership</a:t>
            </a:r>
          </a:p>
          <a:p>
            <a:pPr marL="990600" indent="-342900">
              <a:spcBef>
                <a:spcPts val="1200"/>
              </a:spcBef>
              <a:spcAft>
                <a:spcPts val="1200"/>
              </a:spcAft>
              <a:buClrTx/>
              <a:buFont typeface="Wingdings" panose="05000000000000000000" pitchFamily="2" charset="2"/>
              <a:buChar char="ü"/>
            </a:pPr>
            <a:r>
              <a:rPr lang="en-US" sz="2000" dirty="0">
                <a:solidFill>
                  <a:schemeClr val="tx1"/>
                </a:solidFill>
              </a:rPr>
              <a:t>Test-Driven not Defect-Driven</a:t>
            </a:r>
          </a:p>
          <a:p>
            <a:pPr marL="990600" indent="-342900">
              <a:spcBef>
                <a:spcPts val="1200"/>
              </a:spcBef>
              <a:spcAft>
                <a:spcPts val="1200"/>
              </a:spcAft>
              <a:buClrTx/>
              <a:buFont typeface="Wingdings" panose="05000000000000000000" pitchFamily="2" charset="2"/>
              <a:buChar char="ü"/>
            </a:pPr>
            <a:r>
              <a:rPr lang="en-US" sz="2000" dirty="0">
                <a:solidFill>
                  <a:schemeClr val="tx1"/>
                </a:solidFill>
              </a:rPr>
              <a:t>Worry-based </a:t>
            </a:r>
            <a:r>
              <a:rPr lang="en-US" sz="2000" dirty="0" smtClean="0">
                <a:solidFill>
                  <a:schemeClr val="tx1"/>
                </a:solidFill>
              </a:rPr>
              <a:t>Testing</a:t>
            </a:r>
          </a:p>
          <a:p>
            <a:pPr marL="990600" indent="-342900">
              <a:spcBef>
                <a:spcPts val="1200"/>
              </a:spcBef>
              <a:spcAft>
                <a:spcPts val="1200"/>
              </a:spcAft>
              <a:buClrTx/>
              <a:buFont typeface="Wingdings" panose="05000000000000000000" pitchFamily="2" charset="2"/>
              <a:buChar char="ü"/>
            </a:pPr>
            <a:r>
              <a:rPr lang="en-US" sz="2000" dirty="0" smtClean="0">
                <a:solidFill>
                  <a:schemeClr val="tx1"/>
                </a:solidFill>
              </a:rPr>
              <a:t>Quality </a:t>
            </a:r>
            <a:r>
              <a:rPr lang="en-US" sz="2000" dirty="0">
                <a:solidFill>
                  <a:schemeClr val="tx1"/>
                </a:solidFill>
              </a:rPr>
              <a:t>Driven Development</a:t>
            </a:r>
            <a:endParaRPr lang="en-US" sz="2000" dirty="0" smtClean="0">
              <a:solidFill>
                <a:schemeClr val="tx1"/>
              </a:solidFill>
            </a:endParaRPr>
          </a:p>
          <a:p>
            <a:pPr marL="990600" indent="-342900">
              <a:spcBef>
                <a:spcPts val="1200"/>
              </a:spcBef>
              <a:spcAft>
                <a:spcPts val="1200"/>
              </a:spcAft>
              <a:buClrTx/>
              <a:buFont typeface="Wingdings" panose="05000000000000000000" pitchFamily="2" charset="2"/>
              <a:buChar char="ü"/>
            </a:pPr>
            <a:endParaRPr lang="uk-UA" sz="2000" dirty="0">
              <a:solidFill>
                <a:schemeClr val="tx1"/>
              </a:solidFill>
            </a:endParaRPr>
          </a:p>
        </p:txBody>
      </p:sp>
    </p:spTree>
    <p:extLst>
      <p:ext uri="{BB962C8B-B14F-4D97-AF65-F5344CB8AC3E}">
        <p14:creationId xmlns:p14="http://schemas.microsoft.com/office/powerpoint/2010/main" val="2604778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47</a:t>
            </a:fld>
            <a:endParaRPr lang="uk-UA"/>
          </a:p>
        </p:txBody>
      </p:sp>
      <p:sp>
        <p:nvSpPr>
          <p:cNvPr id="4" name="Title 3"/>
          <p:cNvSpPr>
            <a:spLocks noGrp="1"/>
          </p:cNvSpPr>
          <p:nvPr>
            <p:ph type="title"/>
          </p:nvPr>
        </p:nvSpPr>
        <p:spPr/>
        <p:txBody>
          <a:bodyPr/>
          <a:lstStyle/>
          <a:p>
            <a:r>
              <a:rPr lang="en-US" dirty="0"/>
              <a:t>Test-Driven not Defect-Driven </a:t>
            </a:r>
            <a:r>
              <a:rPr lang="en-US" dirty="0" smtClean="0"/>
              <a:t>QC</a:t>
            </a:r>
            <a:endParaRPr lang="uk-UA" dirty="0"/>
          </a:p>
        </p:txBody>
      </p:sp>
      <p:sp>
        <p:nvSpPr>
          <p:cNvPr id="5" name="Content Placeholder 2"/>
          <p:cNvSpPr>
            <a:spLocks noGrp="1"/>
          </p:cNvSpPr>
          <p:nvPr>
            <p:ph idx="1"/>
          </p:nvPr>
        </p:nvSpPr>
        <p:spPr>
          <a:xfrm>
            <a:off x="381000" y="1066800"/>
            <a:ext cx="8305800" cy="4525963"/>
          </a:xfrm>
        </p:spPr>
        <p:txBody>
          <a:bodyPr>
            <a:normAutofit/>
          </a:bodyPr>
          <a:lstStyle/>
          <a:p>
            <a:pPr marL="190500" indent="0">
              <a:spcBef>
                <a:spcPts val="1200"/>
              </a:spcBef>
              <a:spcAft>
                <a:spcPts val="1200"/>
              </a:spcAft>
              <a:buClrTx/>
              <a:buNone/>
            </a:pPr>
            <a:r>
              <a:rPr lang="en-US" dirty="0" smtClean="0">
                <a:solidFill>
                  <a:schemeClr val="tx1"/>
                </a:solidFill>
              </a:rPr>
              <a:t>The Role of QC:</a:t>
            </a:r>
          </a:p>
          <a:p>
            <a:pPr marL="1085850" lvl="1" indent="-457200">
              <a:spcBef>
                <a:spcPts val="1200"/>
              </a:spcBef>
              <a:spcAft>
                <a:spcPts val="1200"/>
              </a:spcAft>
              <a:buClrTx/>
              <a:buFont typeface="Wingdings" panose="05000000000000000000" pitchFamily="2" charset="2"/>
              <a:buChar char="ü"/>
            </a:pPr>
            <a:r>
              <a:rPr lang="en-US" dirty="0" smtClean="0">
                <a:solidFill>
                  <a:schemeClr val="tx1"/>
                </a:solidFill>
              </a:rPr>
              <a:t>Our job should not be to find defects</a:t>
            </a:r>
          </a:p>
          <a:p>
            <a:pPr marL="1085850" lvl="1" indent="-457200">
              <a:spcBef>
                <a:spcPts val="1200"/>
              </a:spcBef>
              <a:spcAft>
                <a:spcPts val="1200"/>
              </a:spcAft>
              <a:buClrTx/>
              <a:buFont typeface="Wingdings" panose="05000000000000000000" pitchFamily="2" charset="2"/>
              <a:buChar char="ü"/>
            </a:pPr>
            <a:r>
              <a:rPr lang="en-US" dirty="0" smtClean="0">
                <a:solidFill>
                  <a:schemeClr val="tx1"/>
                </a:solidFill>
              </a:rPr>
              <a:t>Our job should be to prevent defects</a:t>
            </a:r>
          </a:p>
          <a:p>
            <a:pPr marL="1085850" lvl="1" indent="-457200">
              <a:spcBef>
                <a:spcPts val="1200"/>
              </a:spcBef>
              <a:spcAft>
                <a:spcPts val="1200"/>
              </a:spcAft>
              <a:buClrTx/>
              <a:buFont typeface="Wingdings" panose="05000000000000000000" pitchFamily="2" charset="2"/>
              <a:buChar char="ü"/>
            </a:pPr>
            <a:r>
              <a:rPr lang="en-US" dirty="0" smtClean="0">
                <a:solidFill>
                  <a:schemeClr val="tx1"/>
                </a:solidFill>
              </a:rPr>
              <a:t>A quality process builds quality into the code</a:t>
            </a:r>
          </a:p>
          <a:p>
            <a:pPr marL="1085850" lvl="1" indent="-457200">
              <a:spcBef>
                <a:spcPts val="1200"/>
              </a:spcBef>
              <a:spcAft>
                <a:spcPts val="1200"/>
              </a:spcAft>
              <a:buClrTx/>
              <a:buFont typeface="Wingdings" panose="05000000000000000000" pitchFamily="2" charset="2"/>
              <a:buChar char="ü"/>
            </a:pPr>
            <a:r>
              <a:rPr lang="en-US" dirty="0" smtClean="0">
                <a:solidFill>
                  <a:schemeClr val="tx1"/>
                </a:solidFill>
              </a:rPr>
              <a:t>If you routinely find defects during verification – your process is defective</a:t>
            </a:r>
            <a:endParaRPr lang="uk-UA" dirty="0">
              <a:solidFill>
                <a:schemeClr val="tx1"/>
              </a:solidFill>
            </a:endParaRPr>
          </a:p>
        </p:txBody>
      </p:sp>
    </p:spTree>
    <p:extLst>
      <p:ext uri="{BB962C8B-B14F-4D97-AF65-F5344CB8AC3E}">
        <p14:creationId xmlns:p14="http://schemas.microsoft.com/office/powerpoint/2010/main" val="3919003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48</a:t>
            </a:fld>
            <a:endParaRPr lang="uk-UA"/>
          </a:p>
        </p:txBody>
      </p:sp>
      <p:sp>
        <p:nvSpPr>
          <p:cNvPr id="4" name="Title 3"/>
          <p:cNvSpPr>
            <a:spLocks noGrp="1"/>
          </p:cNvSpPr>
          <p:nvPr>
            <p:ph type="title"/>
          </p:nvPr>
        </p:nvSpPr>
        <p:spPr/>
        <p:txBody>
          <a:bodyPr/>
          <a:lstStyle/>
          <a:p>
            <a:r>
              <a:rPr lang="en-US" dirty="0" smtClean="0"/>
              <a:t>Quality Driven Development</a:t>
            </a:r>
            <a:endParaRPr lang="uk-UA" dirty="0"/>
          </a:p>
        </p:txBody>
      </p:sp>
      <p:sp>
        <p:nvSpPr>
          <p:cNvPr id="2" name="Rectangle 1"/>
          <p:cNvSpPr/>
          <p:nvPr/>
        </p:nvSpPr>
        <p:spPr>
          <a:xfrm>
            <a:off x="304800" y="1120676"/>
            <a:ext cx="8229600" cy="5232202"/>
          </a:xfrm>
          <a:prstGeom prst="rect">
            <a:avLst/>
          </a:prstGeom>
        </p:spPr>
        <p:txBody>
          <a:bodyPr wrap="square">
            <a:spAutoFit/>
          </a:bodyPr>
          <a:lstStyle/>
          <a:p>
            <a:pPr marL="742950" indent="-285750">
              <a:spcBef>
                <a:spcPts val="1200"/>
              </a:spcBef>
              <a:spcAft>
                <a:spcPts val="1200"/>
              </a:spcAft>
              <a:buFont typeface="Arial" panose="020B0604020202020204" pitchFamily="34" charset="0"/>
              <a:buChar char="•"/>
            </a:pPr>
            <a:r>
              <a:rPr lang="en-US" sz="2400" dirty="0">
                <a:latin typeface="Segoe UI" panose="020B0502040204020203" pitchFamily="34" charset="0"/>
                <a:ea typeface="Segoe UI" panose="020B0502040204020203" pitchFamily="34" charset="0"/>
                <a:cs typeface="Segoe UI" panose="020B0502040204020203" pitchFamily="34" charset="0"/>
              </a:rPr>
              <a:t>Be involved in the day to day of development</a:t>
            </a:r>
          </a:p>
          <a:p>
            <a:pPr marL="1200150" indent="-285750">
              <a:spcBef>
                <a:spcPts val="1200"/>
              </a:spcBef>
              <a:spcAft>
                <a:spcPts val="1200"/>
              </a:spcAft>
              <a:buFont typeface="Wingdings" panose="05000000000000000000" pitchFamily="2" charset="2"/>
              <a:buChar char="ü"/>
            </a:pPr>
            <a:r>
              <a:rPr lang="en-US" dirty="0" smtClean="0">
                <a:latin typeface="Segoe UI" panose="020B0502040204020203" pitchFamily="34" charset="0"/>
                <a:ea typeface="Segoe UI" panose="020B0502040204020203" pitchFamily="34" charset="0"/>
                <a:cs typeface="Segoe UI" panose="020B0502040204020203" pitchFamily="34" charset="0"/>
              </a:rPr>
              <a:t>QC </a:t>
            </a:r>
            <a:r>
              <a:rPr lang="en-US" dirty="0">
                <a:latin typeface="Segoe UI" panose="020B0502040204020203" pitchFamily="34" charset="0"/>
                <a:ea typeface="Segoe UI" panose="020B0502040204020203" pitchFamily="34" charset="0"/>
                <a:cs typeface="Segoe UI" panose="020B0502040204020203" pitchFamily="34" charset="0"/>
              </a:rPr>
              <a:t>should be present in every single important decision taken during development. They should also be aware of what the code looks like through daily code reviews or pair programming</a:t>
            </a:r>
          </a:p>
          <a:p>
            <a:pPr marL="742950" indent="-285750">
              <a:spcBef>
                <a:spcPts val="1200"/>
              </a:spcBef>
              <a:spcAft>
                <a:spcPts val="1200"/>
              </a:spcAft>
              <a:buFont typeface="Arial" panose="020B0604020202020204" pitchFamily="34" charset="0"/>
              <a:buChar char="•"/>
            </a:pPr>
            <a:r>
              <a:rPr lang="en-US" sz="2400" dirty="0" smtClean="0">
                <a:latin typeface="Segoe UI" panose="020B0502040204020203" pitchFamily="34" charset="0"/>
                <a:ea typeface="Segoe UI" panose="020B0502040204020203" pitchFamily="34" charset="0"/>
                <a:cs typeface="Segoe UI" panose="020B0502040204020203" pitchFamily="34" charset="0"/>
              </a:rPr>
              <a:t>Have </a:t>
            </a:r>
            <a:r>
              <a:rPr lang="en-US" sz="2400" dirty="0">
                <a:latin typeface="Segoe UI" panose="020B0502040204020203" pitchFamily="34" charset="0"/>
                <a:ea typeface="Segoe UI" panose="020B0502040204020203" pitchFamily="34" charset="0"/>
                <a:cs typeface="Segoe UI" panose="020B0502040204020203" pitchFamily="34" charset="0"/>
              </a:rPr>
              <a:t>qualified and skilled employees</a:t>
            </a:r>
          </a:p>
          <a:p>
            <a:pPr marL="1200150" indent="-285750">
              <a:spcBef>
                <a:spcPts val="1200"/>
              </a:spcBef>
              <a:spcAft>
                <a:spcPts val="1200"/>
              </a:spcAft>
              <a:buFont typeface="Wingdings" panose="05000000000000000000" pitchFamily="2" charset="2"/>
              <a:buChar char="ü"/>
            </a:pPr>
            <a:r>
              <a:rPr lang="en-US" dirty="0" smtClean="0">
                <a:latin typeface="Segoe UI" panose="020B0502040204020203" pitchFamily="34" charset="0"/>
                <a:ea typeface="Segoe UI" panose="020B0502040204020203" pitchFamily="34" charset="0"/>
                <a:cs typeface="Segoe UI" panose="020B0502040204020203" pitchFamily="34" charset="0"/>
              </a:rPr>
              <a:t>QC </a:t>
            </a:r>
            <a:r>
              <a:rPr lang="en-US" dirty="0">
                <a:latin typeface="Segoe UI" panose="020B0502040204020203" pitchFamily="34" charset="0"/>
                <a:ea typeface="Segoe UI" panose="020B0502040204020203" pitchFamily="34" charset="0"/>
                <a:cs typeface="Segoe UI" panose="020B0502040204020203" pitchFamily="34" charset="0"/>
              </a:rPr>
              <a:t>should drive the development, and that requires </a:t>
            </a:r>
            <a:r>
              <a:rPr lang="en-US" dirty="0" smtClean="0">
                <a:latin typeface="Segoe UI" panose="020B0502040204020203" pitchFamily="34" charset="0"/>
                <a:ea typeface="Segoe UI" panose="020B0502040204020203" pitchFamily="34" charset="0"/>
                <a:cs typeface="Segoe UI" panose="020B0502040204020203" pitchFamily="34" charset="0"/>
              </a:rPr>
              <a:t>QC </a:t>
            </a:r>
            <a:r>
              <a:rPr lang="en-US" dirty="0">
                <a:latin typeface="Segoe UI" panose="020B0502040204020203" pitchFamily="34" charset="0"/>
                <a:ea typeface="Segoe UI" panose="020B0502040204020203" pitchFamily="34" charset="0"/>
                <a:cs typeface="Segoe UI" panose="020B0502040204020203" pitchFamily="34" charset="0"/>
              </a:rPr>
              <a:t>personnel to be very skilled and qualified</a:t>
            </a:r>
          </a:p>
          <a:p>
            <a:pPr marL="742950" indent="-285750">
              <a:spcBef>
                <a:spcPts val="1200"/>
              </a:spcBef>
              <a:spcAft>
                <a:spcPts val="1200"/>
              </a:spcAft>
              <a:buFont typeface="Arial" panose="020B0604020202020204" pitchFamily="34" charset="0"/>
              <a:buChar char="•"/>
            </a:pPr>
            <a:r>
              <a:rPr lang="en-US" sz="2400" dirty="0">
                <a:latin typeface="Segoe UI" panose="020B0502040204020203" pitchFamily="34" charset="0"/>
                <a:ea typeface="Segoe UI" panose="020B0502040204020203" pitchFamily="34" charset="0"/>
                <a:cs typeface="Segoe UI" panose="020B0502040204020203" pitchFamily="34" charset="0"/>
              </a:rPr>
              <a:t>Keep continuously updating the customer</a:t>
            </a:r>
          </a:p>
          <a:p>
            <a:pPr marL="1200150" indent="-285750">
              <a:spcBef>
                <a:spcPts val="1200"/>
              </a:spcBef>
              <a:spcAft>
                <a:spcPts val="1200"/>
              </a:spcAft>
              <a:buFont typeface="Wingdings" panose="05000000000000000000" pitchFamily="2" charset="2"/>
              <a:buChar char="ü"/>
            </a:pPr>
            <a:r>
              <a:rPr lang="en-US" dirty="0" smtClean="0">
                <a:latin typeface="Segoe UI" panose="020B0502040204020203" pitchFamily="34" charset="0"/>
                <a:ea typeface="Segoe UI" panose="020B0502040204020203" pitchFamily="34" charset="0"/>
                <a:cs typeface="Segoe UI" panose="020B0502040204020203" pitchFamily="34" charset="0"/>
              </a:rPr>
              <a:t>QC </a:t>
            </a:r>
            <a:r>
              <a:rPr lang="en-US" dirty="0">
                <a:latin typeface="Segoe UI" panose="020B0502040204020203" pitchFamily="34" charset="0"/>
                <a:ea typeface="Segoe UI" panose="020B0502040204020203" pitchFamily="34" charset="0"/>
                <a:cs typeface="Segoe UI" panose="020B0502040204020203" pitchFamily="34" charset="0"/>
              </a:rPr>
              <a:t>should make sure that the application as it’s developed is fulfilling the customer’s expectations. It should also be their duty to guarantee that new requirements are identified, and also to identify previous requirements that are not necessary anymore</a:t>
            </a:r>
          </a:p>
        </p:txBody>
      </p:sp>
    </p:spTree>
    <p:extLst>
      <p:ext uri="{BB962C8B-B14F-4D97-AF65-F5344CB8AC3E}">
        <p14:creationId xmlns:p14="http://schemas.microsoft.com/office/powerpoint/2010/main" val="3919003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49</a:t>
            </a:fld>
            <a:endParaRPr lang="uk-UA"/>
          </a:p>
        </p:txBody>
      </p:sp>
      <p:sp>
        <p:nvSpPr>
          <p:cNvPr id="4" name="Title 3"/>
          <p:cNvSpPr>
            <a:spLocks noGrp="1"/>
          </p:cNvSpPr>
          <p:nvPr>
            <p:ph type="title"/>
          </p:nvPr>
        </p:nvSpPr>
        <p:spPr/>
        <p:txBody>
          <a:bodyPr/>
          <a:lstStyle/>
          <a:p>
            <a:r>
              <a:rPr lang="en-US" dirty="0" smtClean="0"/>
              <a:t>Challenges or/and Issues</a:t>
            </a:r>
            <a:endParaRPr lang="uk-UA" dirty="0"/>
          </a:p>
        </p:txBody>
      </p:sp>
      <p:pic>
        <p:nvPicPr>
          <p:cNvPr id="5" name="Picture 3"/>
          <p:cNvPicPr>
            <a:picLocks noChangeAspect="1" noChangeArrowheads="1"/>
          </p:cNvPicPr>
          <p:nvPr/>
        </p:nvPicPr>
        <p:blipFill>
          <a:blip r:embed="rId3" cstate="print"/>
          <a:srcRect/>
          <a:stretch>
            <a:fillRect/>
          </a:stretch>
        </p:blipFill>
        <p:spPr bwMode="auto">
          <a:xfrm>
            <a:off x="1371600" y="1066800"/>
            <a:ext cx="6248400" cy="4695269"/>
          </a:xfrm>
          <a:prstGeom prst="rect">
            <a:avLst/>
          </a:prstGeom>
          <a:noFill/>
          <a:ln w="9525">
            <a:noFill/>
            <a:miter lim="800000"/>
            <a:headEnd/>
            <a:tailEnd/>
          </a:ln>
          <a:effectLst/>
        </p:spPr>
      </p:pic>
    </p:spTree>
    <p:extLst>
      <p:ext uri="{BB962C8B-B14F-4D97-AF65-F5344CB8AC3E}">
        <p14:creationId xmlns:p14="http://schemas.microsoft.com/office/powerpoint/2010/main" val="311940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a:t>
            </a:fld>
            <a:endParaRPr lang="uk-UA"/>
          </a:p>
        </p:txBody>
      </p:sp>
      <p:sp>
        <p:nvSpPr>
          <p:cNvPr id="4" name="Title 3"/>
          <p:cNvSpPr>
            <a:spLocks noGrp="1"/>
          </p:cNvSpPr>
          <p:nvPr>
            <p:ph type="title"/>
          </p:nvPr>
        </p:nvSpPr>
        <p:spPr/>
        <p:txBody>
          <a:bodyPr/>
          <a:lstStyle/>
          <a:p>
            <a:r>
              <a:rPr lang="en-US" dirty="0" smtClean="0"/>
              <a:t>Agile intro</a:t>
            </a:r>
            <a:endParaRPr lang="uk-UA" dirty="0"/>
          </a:p>
        </p:txBody>
      </p:sp>
      <p:pic>
        <p:nvPicPr>
          <p:cNvPr id="5" name="Picture 6"/>
          <p:cNvPicPr>
            <a:picLocks noChangeAspect="1" noChangeArrowheads="1"/>
          </p:cNvPicPr>
          <p:nvPr/>
        </p:nvPicPr>
        <p:blipFill>
          <a:blip r:embed="rId3" cstate="print"/>
          <a:srcRect/>
          <a:stretch>
            <a:fillRect/>
          </a:stretch>
        </p:blipFill>
        <p:spPr bwMode="auto">
          <a:xfrm>
            <a:off x="381000" y="914400"/>
            <a:ext cx="2743200" cy="1093914"/>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371600" y="1981200"/>
            <a:ext cx="2952750" cy="1047750"/>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print"/>
          <a:srcRect/>
          <a:stretch>
            <a:fillRect/>
          </a:stretch>
        </p:blipFill>
        <p:spPr bwMode="auto">
          <a:xfrm>
            <a:off x="2828925" y="3009900"/>
            <a:ext cx="2971800" cy="1095375"/>
          </a:xfrm>
          <a:prstGeom prst="rect">
            <a:avLst/>
          </a:prstGeom>
          <a:noFill/>
          <a:ln w="9525">
            <a:noFill/>
            <a:miter lim="800000"/>
            <a:headEnd/>
            <a:tailEnd/>
          </a:ln>
          <a:effectLst/>
        </p:spPr>
      </p:pic>
      <p:pic>
        <p:nvPicPr>
          <p:cNvPr id="8" name="Picture 4"/>
          <p:cNvPicPr>
            <a:picLocks noChangeAspect="1" noChangeArrowheads="1"/>
          </p:cNvPicPr>
          <p:nvPr/>
        </p:nvPicPr>
        <p:blipFill>
          <a:blip r:embed="rId6" cstate="print"/>
          <a:srcRect/>
          <a:stretch>
            <a:fillRect/>
          </a:stretch>
        </p:blipFill>
        <p:spPr bwMode="auto">
          <a:xfrm>
            <a:off x="4295775" y="4095750"/>
            <a:ext cx="3019425" cy="1123950"/>
          </a:xfrm>
          <a:prstGeom prst="rect">
            <a:avLst/>
          </a:prstGeom>
          <a:noFill/>
          <a:ln w="9525">
            <a:noFill/>
            <a:miter lim="800000"/>
            <a:headEnd/>
            <a:tailEnd/>
          </a:ln>
          <a:effectLst/>
        </p:spPr>
      </p:pic>
      <p:pic>
        <p:nvPicPr>
          <p:cNvPr id="9" name="Picture 6"/>
          <p:cNvPicPr>
            <a:picLocks noChangeAspect="1" noChangeArrowheads="1"/>
          </p:cNvPicPr>
          <p:nvPr/>
        </p:nvPicPr>
        <p:blipFill>
          <a:blip r:embed="rId7" cstate="print"/>
          <a:srcRect/>
          <a:stretch>
            <a:fillRect/>
          </a:stretch>
        </p:blipFill>
        <p:spPr bwMode="auto">
          <a:xfrm>
            <a:off x="5867400" y="5210175"/>
            <a:ext cx="2952750" cy="1114425"/>
          </a:xfrm>
          <a:prstGeom prst="rect">
            <a:avLst/>
          </a:prstGeom>
          <a:noFill/>
          <a:ln w="9525">
            <a:noFill/>
            <a:miter lim="800000"/>
            <a:headEnd/>
            <a:tailEnd/>
          </a:ln>
          <a:effectLst/>
        </p:spPr>
      </p:pic>
    </p:spTree>
    <p:extLst>
      <p:ext uri="{BB962C8B-B14F-4D97-AF65-F5344CB8AC3E}">
        <p14:creationId xmlns:p14="http://schemas.microsoft.com/office/powerpoint/2010/main" val="1338312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50</a:t>
            </a:fld>
            <a:endParaRPr lang="uk-UA"/>
          </a:p>
        </p:txBody>
      </p:sp>
      <p:sp>
        <p:nvSpPr>
          <p:cNvPr id="4" name="Title 3"/>
          <p:cNvSpPr>
            <a:spLocks noGrp="1"/>
          </p:cNvSpPr>
          <p:nvPr>
            <p:ph type="title"/>
          </p:nvPr>
        </p:nvSpPr>
        <p:spPr/>
        <p:txBody>
          <a:bodyPr/>
          <a:lstStyle/>
          <a:p>
            <a:r>
              <a:rPr lang="en-US" dirty="0" smtClean="0"/>
              <a:t>Challenges</a:t>
            </a:r>
            <a:endParaRPr lang="uk-UA" dirty="0"/>
          </a:p>
        </p:txBody>
      </p:sp>
      <p:sp>
        <p:nvSpPr>
          <p:cNvPr id="5" name="Rectangle 3"/>
          <p:cNvSpPr txBox="1">
            <a:spLocks noChangeArrowheads="1"/>
          </p:cNvSpPr>
          <p:nvPr/>
        </p:nvSpPr>
        <p:spPr>
          <a:xfrm>
            <a:off x="381000" y="838200"/>
            <a:ext cx="8305800" cy="5287963"/>
          </a:xfrm>
          <a:prstGeom prst="rect">
            <a:avLst/>
          </a:prstGeom>
        </p:spPr>
        <p:txBody>
          <a:bodyPr vert="horz" lIns="91440" tIns="45720" rIns="91440" bIns="45720" rtlCol="0">
            <a:normAutofit fontScale="92500" lnSpcReduction="10000"/>
          </a:bodyPr>
          <a:lstStyle>
            <a:lvl1pPr marL="266700" indent="-266700" algn="l" defTabSz="914400" rtl="0" eaLnBrk="1" latinLnBrk="0" hangingPunct="1">
              <a:spcBef>
                <a:spcPct val="20000"/>
              </a:spcBef>
              <a:buClr>
                <a:srgbClr val="017EB8"/>
              </a:buClr>
              <a:buFont typeface="Arial" panose="020B0604020202020204" pitchFamily="34" charset="0"/>
              <a:buChar char="•"/>
              <a:defRPr sz="3200" kern="1200" baseline="0">
                <a:solidFill>
                  <a:schemeClr val="tx1">
                    <a:lumMod val="75000"/>
                    <a:lumOff val="25000"/>
                  </a:schemeClr>
                </a:solidFill>
                <a:latin typeface="Segoe UI" pitchFamily="34" charset="0"/>
                <a:ea typeface="Segoe UI" pitchFamily="34" charset="0"/>
                <a:cs typeface="Segoe UI" pitchFamily="34" charset="0"/>
              </a:defRPr>
            </a:lvl1pPr>
            <a:lvl2pPr marL="628650" indent="-285750" algn="l" defTabSz="914400" rtl="0" eaLnBrk="1" latinLnBrk="0" hangingPunct="1">
              <a:spcBef>
                <a:spcPct val="20000"/>
              </a:spcBef>
              <a:buClr>
                <a:schemeClr val="tx1">
                  <a:lumMod val="65000"/>
                  <a:lumOff val="35000"/>
                </a:schemeClr>
              </a:buClr>
              <a:buFont typeface="Wingdings" panose="05000000000000000000" pitchFamily="2" charset="2"/>
              <a:buChar char="§"/>
              <a:defRPr lang="en-US" sz="2800" kern="1200" baseline="0">
                <a:solidFill>
                  <a:schemeClr val="tx1">
                    <a:lumMod val="85000"/>
                    <a:lumOff val="15000"/>
                  </a:schemeClr>
                </a:solidFill>
                <a:latin typeface="Segoe UI" pitchFamily="34" charset="0"/>
                <a:ea typeface="Segoe UI" pitchFamily="34" charset="0"/>
                <a:cs typeface="Segoe UI" pitchFamily="34" charset="0"/>
              </a:defRPr>
            </a:lvl2pPr>
            <a:lvl3pPr marL="971550" indent="-171450" algn="l" defTabSz="914400" rtl="0" eaLnBrk="1" latinLnBrk="0" hangingPunct="1">
              <a:spcBef>
                <a:spcPct val="20000"/>
              </a:spcBef>
              <a:buClr>
                <a:schemeClr val="tx1">
                  <a:lumMod val="65000"/>
                  <a:lumOff val="35000"/>
                </a:schemeClr>
              </a:buClr>
              <a:buFont typeface="Arial" panose="020B0604020202020204" pitchFamily="34" charset="0"/>
              <a:buChar char="•"/>
              <a:defRPr lang="en-US" sz="2400" kern="1200" baseline="0">
                <a:solidFill>
                  <a:schemeClr val="tx1">
                    <a:lumMod val="65000"/>
                    <a:lumOff val="35000"/>
                  </a:schemeClr>
                </a:solidFill>
                <a:latin typeface="Segoe UI" pitchFamily="34" charset="0"/>
                <a:ea typeface="Segoe UI" pitchFamily="34" charset="0"/>
                <a:cs typeface="Segoe UI" pitchFamily="34" charset="0"/>
              </a:defRPr>
            </a:lvl3pPr>
            <a:lvl4pPr marL="1257300" indent="-228600" algn="l" defTabSz="914400" rtl="0" eaLnBrk="1" latinLnBrk="0" hangingPunct="1">
              <a:spcBef>
                <a:spcPct val="20000"/>
              </a:spcBef>
              <a:buClr>
                <a:srgbClr val="017EB8"/>
              </a:buClr>
              <a:buFont typeface="Wingdings" panose="05000000000000000000" pitchFamily="2" charset="2"/>
              <a:buChar char="§"/>
              <a:defRPr lang="en-US" sz="2000" kern="1200" baseline="0">
                <a:solidFill>
                  <a:schemeClr val="tx1">
                    <a:lumMod val="65000"/>
                    <a:lumOff val="35000"/>
                  </a:schemeClr>
                </a:solidFill>
                <a:latin typeface="Segoe UI" pitchFamily="34" charset="0"/>
                <a:ea typeface="Segoe UI" pitchFamily="34" charset="0"/>
                <a:cs typeface="Segoe UI" pitchFamily="34" charset="0"/>
              </a:defRPr>
            </a:lvl4pPr>
            <a:lvl5pPr marL="1485900" indent="-228600" algn="l" defTabSz="914400" rtl="0" eaLnBrk="1" latinLnBrk="0" hangingPunct="1">
              <a:spcBef>
                <a:spcPct val="20000"/>
              </a:spcBef>
              <a:buClr>
                <a:schemeClr val="tx1">
                  <a:lumMod val="50000"/>
                  <a:lumOff val="50000"/>
                </a:schemeClr>
              </a:buClr>
              <a:buFont typeface="Wingdings" panose="05000000000000000000" pitchFamily="2" charset="2"/>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00" indent="0">
              <a:spcBef>
                <a:spcPts val="1200"/>
              </a:spcBef>
              <a:spcAft>
                <a:spcPts val="1200"/>
              </a:spcAft>
              <a:buNone/>
            </a:pPr>
            <a:r>
              <a:rPr lang="en-US" sz="2600" b="1" dirty="0">
                <a:solidFill>
                  <a:schemeClr val="tx1"/>
                </a:solidFill>
              </a:rPr>
              <a:t>Who Says "DONE"?</a:t>
            </a:r>
            <a:endParaRPr lang="en-US" sz="2600" b="1" dirty="0" smtClean="0">
              <a:solidFill>
                <a:schemeClr val="tx1"/>
              </a:solidFill>
            </a:endParaRPr>
          </a:p>
          <a:p>
            <a:pPr marL="457200">
              <a:spcBef>
                <a:spcPts val="1200"/>
              </a:spcBef>
              <a:spcAft>
                <a:spcPts val="1200"/>
              </a:spcAft>
              <a:buClrTx/>
            </a:pPr>
            <a:r>
              <a:rPr lang="en-US" sz="2200" dirty="0" smtClean="0">
                <a:solidFill>
                  <a:schemeClr val="tx1"/>
                </a:solidFill>
              </a:rPr>
              <a:t>A new "peer to peer" relationship between development and QC personnel</a:t>
            </a:r>
          </a:p>
          <a:p>
            <a:pPr marL="990600" indent="-342900">
              <a:spcBef>
                <a:spcPts val="1200"/>
              </a:spcBef>
              <a:spcAft>
                <a:spcPts val="1200"/>
              </a:spcAft>
              <a:buClrTx/>
              <a:buFont typeface="Wingdings" panose="05000000000000000000" pitchFamily="2" charset="2"/>
              <a:buChar char="ü"/>
            </a:pPr>
            <a:r>
              <a:rPr lang="en-US" sz="2200" dirty="0" smtClean="0">
                <a:solidFill>
                  <a:schemeClr val="tx1"/>
                </a:solidFill>
              </a:rPr>
              <a:t>Is all about building self-organized teams, and the voice of a QC engineer carries the same weight than a developer</a:t>
            </a:r>
          </a:p>
          <a:p>
            <a:pPr marL="990600" indent="-342900">
              <a:spcBef>
                <a:spcPts val="1200"/>
              </a:spcBef>
              <a:spcAft>
                <a:spcPts val="1200"/>
              </a:spcAft>
              <a:buClrTx/>
              <a:buFont typeface="Wingdings" panose="05000000000000000000" pitchFamily="2" charset="2"/>
              <a:buChar char="ü"/>
            </a:pPr>
            <a:r>
              <a:rPr lang="en-US" sz="2200" dirty="0" smtClean="0">
                <a:solidFill>
                  <a:schemeClr val="tx1"/>
                </a:solidFill>
              </a:rPr>
              <a:t>You will become a Subject Matter Expert</a:t>
            </a:r>
          </a:p>
          <a:p>
            <a:pPr marL="190500" indent="0">
              <a:spcBef>
                <a:spcPts val="1200"/>
              </a:spcBef>
              <a:spcAft>
                <a:spcPts val="1200"/>
              </a:spcAft>
              <a:buClrTx/>
              <a:buNone/>
            </a:pPr>
            <a:r>
              <a:rPr lang="en-US" sz="2600" b="1" dirty="0" smtClean="0">
                <a:solidFill>
                  <a:schemeClr val="tx1"/>
                </a:solidFill>
              </a:rPr>
              <a:t>Less </a:t>
            </a:r>
            <a:r>
              <a:rPr lang="en-US" sz="2600" b="1" dirty="0">
                <a:solidFill>
                  <a:schemeClr val="tx1"/>
                </a:solidFill>
              </a:rPr>
              <a:t>Time For Testing Purpose</a:t>
            </a:r>
          </a:p>
          <a:p>
            <a:pPr marL="457200">
              <a:spcBef>
                <a:spcPts val="1200"/>
              </a:spcBef>
              <a:spcAft>
                <a:spcPts val="1200"/>
              </a:spcAft>
              <a:buClrTx/>
            </a:pPr>
            <a:r>
              <a:rPr lang="en-US" sz="2200" dirty="0" smtClean="0">
                <a:solidFill>
                  <a:schemeClr val="tx1"/>
                </a:solidFill>
              </a:rPr>
              <a:t>Looking </a:t>
            </a:r>
            <a:r>
              <a:rPr lang="en-US" sz="2200" dirty="0">
                <a:solidFill>
                  <a:schemeClr val="tx1"/>
                </a:solidFill>
              </a:rPr>
              <a:t>for ways to optimize testing will be a "must"</a:t>
            </a:r>
          </a:p>
          <a:p>
            <a:pPr marL="990600" indent="-342900">
              <a:spcBef>
                <a:spcPts val="1200"/>
              </a:spcBef>
              <a:spcAft>
                <a:spcPts val="1200"/>
              </a:spcAft>
              <a:buClrTx/>
              <a:buFont typeface="Wingdings" panose="05000000000000000000" pitchFamily="2" charset="2"/>
              <a:buChar char="ü"/>
            </a:pPr>
            <a:r>
              <a:rPr lang="en-US" sz="2200" dirty="0">
                <a:solidFill>
                  <a:schemeClr val="tx1"/>
                </a:solidFill>
              </a:rPr>
              <a:t>Use Exploratory Testing &amp; Automation throughout the sprint</a:t>
            </a:r>
          </a:p>
          <a:p>
            <a:pPr marL="990600" indent="-342900">
              <a:spcBef>
                <a:spcPts val="1200"/>
              </a:spcBef>
              <a:spcAft>
                <a:spcPts val="1200"/>
              </a:spcAft>
              <a:buClrTx/>
              <a:buFont typeface="Wingdings" panose="05000000000000000000" pitchFamily="2" charset="2"/>
              <a:buChar char="ü"/>
            </a:pPr>
            <a:r>
              <a:rPr lang="en-US" sz="2200" dirty="0">
                <a:solidFill>
                  <a:schemeClr val="tx1"/>
                </a:solidFill>
              </a:rPr>
              <a:t>Leverage development resources to work on automated scripts</a:t>
            </a:r>
          </a:p>
          <a:p>
            <a:pPr marL="914400">
              <a:spcBef>
                <a:spcPts val="1200"/>
              </a:spcBef>
              <a:spcAft>
                <a:spcPts val="1200"/>
              </a:spcAft>
              <a:buClrTx/>
            </a:pPr>
            <a:endParaRPr lang="en-US" sz="2000" dirty="0" smtClean="0">
              <a:solidFill>
                <a:schemeClr val="tx1"/>
              </a:solidFill>
            </a:endParaRPr>
          </a:p>
        </p:txBody>
      </p:sp>
    </p:spTree>
    <p:extLst>
      <p:ext uri="{BB962C8B-B14F-4D97-AF65-F5344CB8AC3E}">
        <p14:creationId xmlns:p14="http://schemas.microsoft.com/office/powerpoint/2010/main" val="311940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51</a:t>
            </a:fld>
            <a:endParaRPr lang="uk-UA"/>
          </a:p>
        </p:txBody>
      </p:sp>
      <p:sp>
        <p:nvSpPr>
          <p:cNvPr id="4" name="Title 3"/>
          <p:cNvSpPr>
            <a:spLocks noGrp="1"/>
          </p:cNvSpPr>
          <p:nvPr>
            <p:ph type="title"/>
          </p:nvPr>
        </p:nvSpPr>
        <p:spPr/>
        <p:txBody>
          <a:bodyPr/>
          <a:lstStyle/>
          <a:p>
            <a:r>
              <a:rPr lang="en-US" dirty="0" smtClean="0"/>
              <a:t>Challenges</a:t>
            </a:r>
            <a:endParaRPr lang="uk-UA" dirty="0"/>
          </a:p>
        </p:txBody>
      </p:sp>
      <p:sp>
        <p:nvSpPr>
          <p:cNvPr id="2" name="Rectangle 1"/>
          <p:cNvSpPr/>
          <p:nvPr/>
        </p:nvSpPr>
        <p:spPr>
          <a:xfrm>
            <a:off x="228600" y="1066800"/>
            <a:ext cx="8153400" cy="5139869"/>
          </a:xfrm>
          <a:prstGeom prst="rect">
            <a:avLst/>
          </a:prstGeom>
        </p:spPr>
        <p:txBody>
          <a:bodyPr wrap="square">
            <a:spAutoFit/>
          </a:bodyPr>
          <a:lstStyle/>
          <a:p>
            <a:pPr marL="457200">
              <a:spcBef>
                <a:spcPts val="1200"/>
              </a:spcBef>
              <a:spcAft>
                <a:spcPts val="1200"/>
              </a:spcAft>
            </a:pPr>
            <a:r>
              <a:rPr lang="en-US" sz="2400" b="1" dirty="0">
                <a:latin typeface="Segoe UI" panose="020B0502040204020203" pitchFamily="34" charset="0"/>
                <a:ea typeface="Segoe UI" panose="020B0502040204020203" pitchFamily="34" charset="0"/>
                <a:cs typeface="Segoe UI" panose="020B0502040204020203" pitchFamily="34" charset="0"/>
              </a:rPr>
              <a:t>Common Vision/Responsibility</a:t>
            </a:r>
            <a:endParaRPr lang="en-US" sz="2400" b="1" dirty="0" smtClean="0">
              <a:latin typeface="Segoe UI" panose="020B0502040204020203" pitchFamily="34" charset="0"/>
              <a:ea typeface="Segoe UI" panose="020B0502040204020203" pitchFamily="34" charset="0"/>
              <a:cs typeface="Segoe UI" panose="020B0502040204020203" pitchFamily="34" charset="0"/>
            </a:endParaRPr>
          </a:p>
          <a:p>
            <a:pPr marL="800100" indent="-342900">
              <a:spcBef>
                <a:spcPts val="1200"/>
              </a:spcBef>
              <a:spcAft>
                <a:spcPts val="1200"/>
              </a:spcAft>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Team </a:t>
            </a:r>
            <a:r>
              <a:rPr lang="en-US" sz="2000" dirty="0">
                <a:latin typeface="Segoe UI" panose="020B0502040204020203" pitchFamily="34" charset="0"/>
                <a:ea typeface="Segoe UI" panose="020B0502040204020203" pitchFamily="34" charset="0"/>
                <a:cs typeface="Segoe UI" panose="020B0502040204020203" pitchFamily="34" charset="0"/>
              </a:rPr>
              <a:t>develops a common vision of the system</a:t>
            </a:r>
          </a:p>
          <a:p>
            <a:pPr marL="1257300" indent="-342900">
              <a:spcBef>
                <a:spcPts val="1200"/>
              </a:spcBef>
              <a:spcAft>
                <a:spcPts val="1200"/>
              </a:spcAft>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Gone are the days of "give me requirements" and "I will give you bugs and reports </a:t>
            </a:r>
            <a:r>
              <a:rPr lang="en-US" sz="2000" dirty="0" smtClean="0">
                <a:latin typeface="Segoe UI" panose="020B0502040204020203" pitchFamily="34" charset="0"/>
                <a:ea typeface="Segoe UI" panose="020B0502040204020203" pitchFamily="34" charset="0"/>
                <a:cs typeface="Segoe UI" panose="020B0502040204020203" pitchFamily="34" charset="0"/>
              </a:rPr>
              <a:t>back“</a:t>
            </a:r>
          </a:p>
          <a:p>
            <a:pPr marL="457200">
              <a:spcBef>
                <a:spcPts val="1200"/>
              </a:spcBef>
              <a:spcAft>
                <a:spcPts val="1200"/>
              </a:spcAft>
            </a:pPr>
            <a:r>
              <a:rPr lang="en-US" sz="2400" b="1" dirty="0" smtClean="0">
                <a:latin typeface="Segoe UI" panose="020B0502040204020203" pitchFamily="34" charset="0"/>
                <a:ea typeface="Segoe UI" panose="020B0502040204020203" pitchFamily="34" charset="0"/>
                <a:cs typeface="Segoe UI" panose="020B0502040204020203" pitchFamily="34" charset="0"/>
              </a:rPr>
              <a:t>Need </a:t>
            </a:r>
            <a:r>
              <a:rPr lang="en-US" sz="2400" b="1" dirty="0">
                <a:latin typeface="Segoe UI" panose="020B0502040204020203" pitchFamily="34" charset="0"/>
                <a:ea typeface="Segoe UI" panose="020B0502040204020203" pitchFamily="34" charset="0"/>
                <a:cs typeface="Segoe UI" panose="020B0502040204020203" pitchFamily="34" charset="0"/>
              </a:rPr>
              <a:t>to Think About Risks Early</a:t>
            </a:r>
            <a:endParaRPr lang="en-US" sz="2400" b="1" dirty="0" smtClean="0">
              <a:latin typeface="Segoe UI" panose="020B0502040204020203" pitchFamily="34" charset="0"/>
              <a:ea typeface="Segoe UI" panose="020B0502040204020203" pitchFamily="34" charset="0"/>
              <a:cs typeface="Segoe UI" panose="020B0502040204020203" pitchFamily="34" charset="0"/>
            </a:endParaRPr>
          </a:p>
          <a:p>
            <a:pPr marL="800100" indent="-342900">
              <a:spcBef>
                <a:spcPts val="1200"/>
              </a:spcBef>
              <a:spcAft>
                <a:spcPts val="1200"/>
              </a:spcAft>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Risks are addressed in early iterations</a:t>
            </a:r>
          </a:p>
          <a:p>
            <a:pPr marL="1257300" indent="-342900">
              <a:spcBef>
                <a:spcPts val="1200"/>
              </a:spcBef>
              <a:spcAft>
                <a:spcPts val="1200"/>
              </a:spcAft>
              <a:buFont typeface="Wingdings" panose="05000000000000000000" pitchFamily="2" charset="2"/>
              <a:buChar char="ü"/>
            </a:pPr>
            <a:r>
              <a:rPr lang="en-US" sz="2000" dirty="0" smtClean="0">
                <a:latin typeface="Segoe UI" panose="020B0502040204020203" pitchFamily="34" charset="0"/>
                <a:ea typeface="Segoe UI" panose="020B0502040204020203" pitchFamily="34" charset="0"/>
                <a:cs typeface="Segoe UI" panose="020B0502040204020203" pitchFamily="34" charset="0"/>
              </a:rPr>
              <a:t>e.g</a:t>
            </a:r>
            <a:r>
              <a:rPr lang="en-US" sz="2000" dirty="0">
                <a:latin typeface="Segoe UI" panose="020B0502040204020203" pitchFamily="34" charset="0"/>
                <a:ea typeface="Segoe UI" panose="020B0502040204020203" pitchFamily="34" charset="0"/>
                <a:cs typeface="Segoe UI" panose="020B0502040204020203" pitchFamily="34" charset="0"/>
              </a:rPr>
              <a:t>. server application with 10,000 concurrent users and &lt;1s response: quickly build and evaluate components and/or architecture</a:t>
            </a:r>
          </a:p>
          <a:p>
            <a:pPr marL="914400">
              <a:spcBef>
                <a:spcPts val="1200"/>
              </a:spcBef>
              <a:spcAft>
                <a:spcPts val="1200"/>
              </a:spcAft>
            </a:pP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06421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52</a:t>
            </a:fld>
            <a:endParaRPr lang="uk-UA"/>
          </a:p>
        </p:txBody>
      </p:sp>
      <p:sp>
        <p:nvSpPr>
          <p:cNvPr id="4" name="Title 3"/>
          <p:cNvSpPr>
            <a:spLocks noGrp="1"/>
          </p:cNvSpPr>
          <p:nvPr>
            <p:ph type="title"/>
          </p:nvPr>
        </p:nvSpPr>
        <p:spPr/>
        <p:txBody>
          <a:bodyPr/>
          <a:lstStyle/>
          <a:p>
            <a:r>
              <a:rPr lang="en-US" dirty="0" smtClean="0"/>
              <a:t>Challenges</a:t>
            </a:r>
            <a:endParaRPr lang="uk-UA" dirty="0"/>
          </a:p>
        </p:txBody>
      </p:sp>
      <p:sp>
        <p:nvSpPr>
          <p:cNvPr id="2" name="Rectangle 1"/>
          <p:cNvSpPr/>
          <p:nvPr/>
        </p:nvSpPr>
        <p:spPr>
          <a:xfrm>
            <a:off x="381000" y="1143000"/>
            <a:ext cx="8229600" cy="4801314"/>
          </a:xfrm>
          <a:prstGeom prst="rect">
            <a:avLst/>
          </a:prstGeom>
        </p:spPr>
        <p:txBody>
          <a:bodyPr wrap="square">
            <a:spAutoFit/>
          </a:bodyPr>
          <a:lstStyle/>
          <a:p>
            <a:pPr marL="457200">
              <a:spcBef>
                <a:spcPts val="1200"/>
              </a:spcBef>
              <a:spcAft>
                <a:spcPts val="1200"/>
              </a:spcAft>
            </a:pPr>
            <a:r>
              <a:rPr lang="en-US" sz="2400" b="1" dirty="0">
                <a:latin typeface="Segoe UI" panose="020B0502040204020203" pitchFamily="34" charset="0"/>
                <a:ea typeface="Segoe UI" panose="020B0502040204020203" pitchFamily="34" charset="0"/>
                <a:cs typeface="Segoe UI" panose="020B0502040204020203" pitchFamily="34" charset="0"/>
              </a:rPr>
              <a:t>What Do Users Want?</a:t>
            </a:r>
            <a:endParaRPr lang="en-US" sz="2400" b="1" dirty="0" smtClean="0">
              <a:latin typeface="Segoe UI" panose="020B0502040204020203" pitchFamily="34" charset="0"/>
              <a:ea typeface="Segoe UI" panose="020B0502040204020203" pitchFamily="34" charset="0"/>
              <a:cs typeface="Segoe UI" panose="020B0502040204020203" pitchFamily="34" charset="0"/>
            </a:endParaRPr>
          </a:p>
          <a:p>
            <a:pPr marL="800100" indent="-342900">
              <a:spcBef>
                <a:spcPts val="1200"/>
              </a:spcBef>
              <a:spcAft>
                <a:spcPts val="1200"/>
              </a:spcAft>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Continuous </a:t>
            </a:r>
            <a:r>
              <a:rPr lang="en-US" sz="2000" dirty="0">
                <a:latin typeface="Segoe UI" panose="020B0502040204020203" pitchFamily="34" charset="0"/>
                <a:ea typeface="Segoe UI" panose="020B0502040204020203" pitchFamily="34" charset="0"/>
                <a:cs typeface="Segoe UI" panose="020B0502040204020203" pitchFamily="34" charset="0"/>
              </a:rPr>
              <a:t>feedback from users</a:t>
            </a:r>
          </a:p>
          <a:p>
            <a:pPr marL="1257300" indent="-342900">
              <a:spcBef>
                <a:spcPts val="1200"/>
              </a:spcBef>
              <a:spcAft>
                <a:spcPts val="1200"/>
              </a:spcAft>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To build what the users </a:t>
            </a:r>
            <a:r>
              <a:rPr lang="en-US" sz="2000" dirty="0" smtClean="0">
                <a:latin typeface="Segoe UI" panose="020B0502040204020203" pitchFamily="34" charset="0"/>
                <a:ea typeface="Segoe UI" panose="020B0502040204020203" pitchFamily="34" charset="0"/>
                <a:cs typeface="Segoe UI" panose="020B0502040204020203" pitchFamily="34" charset="0"/>
              </a:rPr>
              <a:t>want</a:t>
            </a:r>
          </a:p>
          <a:p>
            <a:pPr marL="457200">
              <a:spcBef>
                <a:spcPts val="1200"/>
              </a:spcBef>
              <a:spcAft>
                <a:spcPts val="1200"/>
              </a:spcAft>
            </a:pPr>
            <a:r>
              <a:rPr lang="en-US" sz="2400" b="1" dirty="0" smtClean="0">
                <a:latin typeface="Segoe UI" panose="020B0502040204020203" pitchFamily="34" charset="0"/>
                <a:ea typeface="Segoe UI" panose="020B0502040204020203" pitchFamily="34" charset="0"/>
                <a:cs typeface="Segoe UI" panose="020B0502040204020203" pitchFamily="34" charset="0"/>
              </a:rPr>
              <a:t>Early Quality</a:t>
            </a:r>
          </a:p>
          <a:p>
            <a:pPr marL="800100" indent="-342900">
              <a:spcBef>
                <a:spcPts val="1200"/>
              </a:spcBef>
              <a:spcAft>
                <a:spcPts val="1200"/>
              </a:spcAft>
              <a:buFont typeface="Arial" panose="020B0604020202020204" pitchFamily="34" charset="0"/>
              <a:buChar char="•"/>
            </a:pPr>
            <a:r>
              <a:rPr lang="en-US" sz="2000" dirty="0" smtClean="0">
                <a:latin typeface="Segoe UI" panose="020B0502040204020203" pitchFamily="34" charset="0"/>
                <a:ea typeface="Segoe UI" panose="020B0502040204020203" pitchFamily="34" charset="0"/>
                <a:cs typeface="Segoe UI" panose="020B0502040204020203" pitchFamily="34" charset="0"/>
              </a:rPr>
              <a:t>Early </a:t>
            </a:r>
            <a:r>
              <a:rPr lang="en-US" sz="2000" dirty="0">
                <a:latin typeface="Segoe UI" panose="020B0502040204020203" pitchFamily="34" charset="0"/>
                <a:ea typeface="Segoe UI" panose="020B0502040204020203" pitchFamily="34" charset="0"/>
                <a:cs typeface="Segoe UI" panose="020B0502040204020203" pitchFamily="34" charset="0"/>
              </a:rPr>
              <a:t>quality control: testing and reviews</a:t>
            </a:r>
          </a:p>
          <a:p>
            <a:pPr marL="1257300" lvl="1" indent="-342900">
              <a:spcBef>
                <a:spcPts val="1200"/>
              </a:spcBef>
              <a:spcAft>
                <a:spcPts val="1200"/>
              </a:spcAft>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Review testing artifacts (test plans, strategies, cases)</a:t>
            </a:r>
          </a:p>
          <a:p>
            <a:pPr marL="1257300" indent="-342900">
              <a:spcBef>
                <a:spcPts val="1200"/>
              </a:spcBef>
              <a:spcAft>
                <a:spcPts val="1200"/>
              </a:spcAft>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Review developed artifacts (code review, review of unit tests</a:t>
            </a:r>
            <a:r>
              <a:rPr lang="en-US" sz="2000" dirty="0" smtClean="0">
                <a:latin typeface="Segoe UI" panose="020B0502040204020203" pitchFamily="34" charset="0"/>
                <a:ea typeface="Segoe UI" panose="020B0502040204020203" pitchFamily="34" charset="0"/>
                <a:cs typeface="Segoe UI" panose="020B0502040204020203" pitchFamily="34" charset="0"/>
              </a:rPr>
              <a:t>)</a:t>
            </a:r>
          </a:p>
          <a:p>
            <a:pPr marL="1257300" indent="-342900">
              <a:spcBef>
                <a:spcPts val="1200"/>
              </a:spcBef>
              <a:spcAft>
                <a:spcPts val="1200"/>
              </a:spcAft>
              <a:buFont typeface="Wingdings" panose="05000000000000000000" pitchFamily="2" charset="2"/>
              <a:buChar char="ü"/>
            </a:pPr>
            <a:r>
              <a:rPr lang="en-US" sz="2000" dirty="0">
                <a:latin typeface="Segoe UI" panose="020B0502040204020203" pitchFamily="34" charset="0"/>
                <a:ea typeface="Segoe UI" panose="020B0502040204020203" pitchFamily="34" charset="0"/>
                <a:cs typeface="Segoe UI" panose="020B0502040204020203" pitchFamily="34" charset="0"/>
              </a:rPr>
              <a:t>UX review</a:t>
            </a:r>
          </a:p>
        </p:txBody>
      </p:sp>
    </p:spTree>
    <p:extLst>
      <p:ext uri="{BB962C8B-B14F-4D97-AF65-F5344CB8AC3E}">
        <p14:creationId xmlns:p14="http://schemas.microsoft.com/office/powerpoint/2010/main" val="32506421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Thank you</a:t>
            </a:r>
            <a:endParaRPr lang="uk-UA"/>
          </a:p>
        </p:txBody>
      </p:sp>
      <p:sp>
        <p:nvSpPr>
          <p:cNvPr id="3" name="Text Placeholder 2"/>
          <p:cNvSpPr>
            <a:spLocks noGrp="1"/>
          </p:cNvSpPr>
          <p:nvPr>
            <p:ph type="body" sz="quarter" idx="13"/>
          </p:nvPr>
        </p:nvSpPr>
        <p:spPr>
          <a:xfrm>
            <a:off x="6934200" y="5105400"/>
            <a:ext cx="1805709" cy="1676400"/>
          </a:xfrm>
        </p:spPr>
        <p:txBody>
          <a:bodyPr>
            <a:normAutofit fontScale="92500" lnSpcReduction="10000"/>
          </a:bodyPr>
          <a:lstStyle/>
          <a:p>
            <a:pPr>
              <a:lnSpc>
                <a:spcPct val="120000"/>
              </a:lnSpc>
            </a:pPr>
            <a:r>
              <a:rPr lang="en-US" sz="1300" b="1" dirty="0"/>
              <a:t>USA TELEPHONE</a:t>
            </a:r>
            <a:endParaRPr lang="uk-UA" sz="1300" b="1" dirty="0"/>
          </a:p>
          <a:p>
            <a:pPr>
              <a:lnSpc>
                <a:spcPct val="120000"/>
              </a:lnSpc>
            </a:pPr>
            <a:r>
              <a:rPr lang="en-US" dirty="0"/>
              <a:t>Toll-Free: 866.687.3588</a:t>
            </a:r>
            <a:endParaRPr lang="uk-UA" dirty="0"/>
          </a:p>
          <a:p>
            <a:pPr>
              <a:lnSpc>
                <a:spcPct val="120000"/>
              </a:lnSpc>
            </a:pPr>
            <a:r>
              <a:rPr lang="en-US" dirty="0"/>
              <a:t>Office: </a:t>
            </a:r>
            <a:r>
              <a:rPr lang="en-US" dirty="0" smtClean="0"/>
              <a:t>239.690.3111</a:t>
            </a:r>
          </a:p>
          <a:p>
            <a:endParaRPr lang="en-US" dirty="0" smtClean="0"/>
          </a:p>
          <a:p>
            <a:pPr>
              <a:lnSpc>
                <a:spcPct val="110000"/>
              </a:lnSpc>
            </a:pPr>
            <a:r>
              <a:rPr lang="en-US" sz="1300" b="1" dirty="0"/>
              <a:t>UK TELEPHONE</a:t>
            </a:r>
          </a:p>
          <a:p>
            <a:pPr>
              <a:lnSpc>
                <a:spcPct val="110000"/>
              </a:lnSpc>
            </a:pPr>
            <a:r>
              <a:rPr lang="en-US" dirty="0"/>
              <a:t>Tel: </a:t>
            </a:r>
            <a:r>
              <a:rPr lang="en-US" dirty="0" smtClean="0"/>
              <a:t>0207.544.8414</a:t>
            </a:r>
          </a:p>
          <a:p>
            <a:endParaRPr lang="en-US" dirty="0"/>
          </a:p>
          <a:p>
            <a:pPr>
              <a:lnSpc>
                <a:spcPct val="110000"/>
              </a:lnSpc>
            </a:pPr>
            <a:r>
              <a:rPr lang="en-US" sz="1300" b="1" dirty="0" smtClean="0"/>
              <a:t>GERMAN </a:t>
            </a:r>
            <a:r>
              <a:rPr lang="en-US" sz="1300" b="1" dirty="0"/>
              <a:t>TELEPHONE </a:t>
            </a:r>
          </a:p>
          <a:p>
            <a:pPr>
              <a:lnSpc>
                <a:spcPct val="110000"/>
              </a:lnSpc>
            </a:pPr>
            <a:r>
              <a:rPr lang="en-US" dirty="0"/>
              <a:t>Tel: 0692.602.5857</a:t>
            </a:r>
          </a:p>
          <a:p>
            <a:endParaRPr lang="uk-UA" dirty="0"/>
          </a:p>
          <a:p>
            <a:endParaRPr lang="uk-UA" dirty="0"/>
          </a:p>
        </p:txBody>
      </p:sp>
      <p:sp>
        <p:nvSpPr>
          <p:cNvPr id="4" name="Text Placeholder 3"/>
          <p:cNvSpPr>
            <a:spLocks noGrp="1"/>
          </p:cNvSpPr>
          <p:nvPr>
            <p:ph type="body" sz="quarter" idx="14"/>
          </p:nvPr>
        </p:nvSpPr>
        <p:spPr>
          <a:xfrm>
            <a:off x="4775200" y="5105400"/>
            <a:ext cx="1805709" cy="1295400"/>
          </a:xfrm>
        </p:spPr>
        <p:txBody>
          <a:bodyPr/>
          <a:lstStyle/>
          <a:p>
            <a:r>
              <a:rPr lang="en-US" b="1" dirty="0"/>
              <a:t>EMAIL</a:t>
            </a:r>
            <a:endParaRPr lang="uk-UA" b="1" dirty="0"/>
          </a:p>
          <a:p>
            <a:r>
              <a:rPr lang="en-US" sz="1100" u="sng" dirty="0">
                <a:hlinkClick r:id="rId2"/>
              </a:rPr>
              <a:t>info@softserveinc.com</a:t>
            </a:r>
            <a:endParaRPr lang="uk-UA" sz="1100" dirty="0"/>
          </a:p>
          <a:p>
            <a:r>
              <a:rPr lang="en-US" dirty="0"/>
              <a:t> </a:t>
            </a:r>
            <a:endParaRPr lang="uk-UA" dirty="0"/>
          </a:p>
          <a:p>
            <a:r>
              <a:rPr lang="en-US" b="1" dirty="0"/>
              <a:t>WEBSITE:</a:t>
            </a:r>
            <a:endParaRPr lang="uk-UA" b="1" dirty="0"/>
          </a:p>
          <a:p>
            <a:r>
              <a:rPr lang="en-US" sz="1100" u="sng" dirty="0">
                <a:hlinkClick r:id="rId3"/>
              </a:rPr>
              <a:t>www.softserveinc.com</a:t>
            </a:r>
            <a:r>
              <a:rPr lang="en-US" sz="1100" dirty="0">
                <a:hlinkClick r:id="rId3"/>
              </a:rPr>
              <a:t> </a:t>
            </a:r>
            <a:endParaRPr lang="uk-UA" sz="1100" dirty="0"/>
          </a:p>
          <a:p>
            <a:endParaRPr lang="uk-UA" dirty="0"/>
          </a:p>
        </p:txBody>
      </p:sp>
      <p:sp>
        <p:nvSpPr>
          <p:cNvPr id="5" name="Text Placeholder 4"/>
          <p:cNvSpPr>
            <a:spLocks noGrp="1"/>
          </p:cNvSpPr>
          <p:nvPr>
            <p:ph type="body" sz="quarter" idx="15"/>
          </p:nvPr>
        </p:nvSpPr>
        <p:spPr>
          <a:xfrm>
            <a:off x="2616200" y="5105400"/>
            <a:ext cx="1805709" cy="1295400"/>
          </a:xfrm>
        </p:spPr>
        <p:txBody>
          <a:bodyPr/>
          <a:lstStyle/>
          <a:p>
            <a:r>
              <a:rPr lang="en-US" b="1" dirty="0"/>
              <a:t>EUROPE OFFICES</a:t>
            </a:r>
            <a:endParaRPr lang="uk-UA" b="1" dirty="0"/>
          </a:p>
          <a:p>
            <a:r>
              <a:rPr lang="en-US" sz="1100" dirty="0"/>
              <a:t>United Kingdom</a:t>
            </a:r>
            <a:endParaRPr lang="uk-UA" sz="1100" dirty="0"/>
          </a:p>
          <a:p>
            <a:r>
              <a:rPr lang="en-US" sz="1100" dirty="0"/>
              <a:t>Germany</a:t>
            </a:r>
            <a:endParaRPr lang="uk-UA" sz="1100" dirty="0"/>
          </a:p>
          <a:p>
            <a:r>
              <a:rPr lang="en-US" sz="1100" dirty="0"/>
              <a:t>The Netherlands</a:t>
            </a:r>
            <a:endParaRPr lang="uk-UA" sz="1100" dirty="0"/>
          </a:p>
          <a:p>
            <a:r>
              <a:rPr lang="en-US" sz="1100" dirty="0"/>
              <a:t>Ukraine</a:t>
            </a:r>
            <a:endParaRPr lang="uk-UA" sz="1100" dirty="0"/>
          </a:p>
          <a:p>
            <a:r>
              <a:rPr lang="en-US" sz="1100" dirty="0"/>
              <a:t>Bulgaria</a:t>
            </a:r>
            <a:endParaRPr lang="uk-UA" sz="1100" dirty="0"/>
          </a:p>
          <a:p>
            <a:endParaRPr lang="uk-UA" dirty="0"/>
          </a:p>
        </p:txBody>
      </p:sp>
      <p:sp>
        <p:nvSpPr>
          <p:cNvPr id="6" name="Text Placeholder 5"/>
          <p:cNvSpPr>
            <a:spLocks noGrp="1"/>
          </p:cNvSpPr>
          <p:nvPr>
            <p:ph type="body" sz="quarter" idx="16"/>
          </p:nvPr>
        </p:nvSpPr>
        <p:spPr>
          <a:xfrm>
            <a:off x="457200" y="5105400"/>
            <a:ext cx="1805709" cy="1295400"/>
          </a:xfrm>
        </p:spPr>
        <p:txBody>
          <a:bodyPr/>
          <a:lstStyle/>
          <a:p>
            <a:r>
              <a:rPr lang="en-US" b="1" dirty="0"/>
              <a:t>US OFFICES</a:t>
            </a:r>
            <a:endParaRPr lang="uk-UA" b="1" dirty="0"/>
          </a:p>
          <a:p>
            <a:r>
              <a:rPr lang="en-US" sz="1100" dirty="0"/>
              <a:t>Austin, TX</a:t>
            </a:r>
            <a:endParaRPr lang="uk-UA" sz="1100" dirty="0"/>
          </a:p>
          <a:p>
            <a:r>
              <a:rPr lang="en-US" sz="1100" dirty="0"/>
              <a:t>Fort Myers, FL</a:t>
            </a:r>
            <a:endParaRPr lang="uk-UA" sz="1100" dirty="0"/>
          </a:p>
          <a:p>
            <a:r>
              <a:rPr lang="en-US" sz="1100" dirty="0"/>
              <a:t>Boston, MA</a:t>
            </a:r>
            <a:endParaRPr lang="uk-UA" sz="1100" dirty="0"/>
          </a:p>
          <a:p>
            <a:r>
              <a:rPr lang="en-US" sz="1100" dirty="0"/>
              <a:t>Newport Beach, CA</a:t>
            </a:r>
            <a:endParaRPr lang="uk-UA" sz="1100" dirty="0"/>
          </a:p>
          <a:p>
            <a:r>
              <a:rPr lang="en-US" sz="1100" dirty="0"/>
              <a:t>Salt Lake City, UT</a:t>
            </a:r>
            <a:endParaRPr lang="uk-UA" sz="1100" dirty="0"/>
          </a:p>
          <a:p>
            <a:endParaRPr lang="uk-UA" dirty="0"/>
          </a:p>
        </p:txBody>
      </p:sp>
    </p:spTree>
    <p:extLst>
      <p:ext uri="{BB962C8B-B14F-4D97-AF65-F5344CB8AC3E}">
        <p14:creationId xmlns:p14="http://schemas.microsoft.com/office/powerpoint/2010/main" val="1016142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Does it Work?</a:t>
            </a:r>
            <a:endParaRPr lang="en-US" dirty="0"/>
          </a:p>
        </p:txBody>
      </p:sp>
      <p:pic>
        <p:nvPicPr>
          <p:cNvPr id="6" name="Picture 5" descr="Screen Shot 2014-11-25 at 11.24.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992978"/>
            <a:ext cx="5943600" cy="5331622"/>
          </a:xfrm>
          <a:prstGeom prst="rect">
            <a:avLst/>
          </a:prstGeom>
        </p:spPr>
      </p:pic>
    </p:spTree>
    <p:extLst>
      <p:ext uri="{BB962C8B-B14F-4D97-AF65-F5344CB8AC3E}">
        <p14:creationId xmlns:p14="http://schemas.microsoft.com/office/powerpoint/2010/main" val="27869986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Does it Work?</a:t>
            </a:r>
            <a:endParaRPr lang="en-US" dirty="0"/>
          </a:p>
        </p:txBody>
      </p:sp>
      <p:pic>
        <p:nvPicPr>
          <p:cNvPr id="2" name="Picture 1" descr="Screen Shot 2014-11-25 at 11.25.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762000"/>
            <a:ext cx="6952088" cy="5638800"/>
          </a:xfrm>
          <a:prstGeom prst="rect">
            <a:avLst/>
          </a:prstGeom>
        </p:spPr>
      </p:pic>
    </p:spTree>
    <p:extLst>
      <p:ext uri="{BB962C8B-B14F-4D97-AF65-F5344CB8AC3E}">
        <p14:creationId xmlns:p14="http://schemas.microsoft.com/office/powerpoint/2010/main" val="3584982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8</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5" name="Picture 4" descr="Screen Shot 2014-11-25 at 11.2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337"/>
            <a:ext cx="9144000" cy="4622863"/>
          </a:xfrm>
          <a:prstGeom prst="rect">
            <a:avLst/>
          </a:prstGeom>
        </p:spPr>
      </p:pic>
    </p:spTree>
    <p:extLst>
      <p:ext uri="{BB962C8B-B14F-4D97-AF65-F5344CB8AC3E}">
        <p14:creationId xmlns:p14="http://schemas.microsoft.com/office/powerpoint/2010/main" val="36417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AD53D713-3284-4C71-8174-D6528838EBFD}" type="slidenum">
              <a:rPr lang="uk-UA" smtClean="0"/>
              <a:pPr/>
              <a:t>9</a:t>
            </a:fld>
            <a:endParaRPr lang="uk-UA"/>
          </a:p>
        </p:txBody>
      </p:sp>
      <p:sp>
        <p:nvSpPr>
          <p:cNvPr id="4" name="Title 3"/>
          <p:cNvSpPr>
            <a:spLocks noGrp="1"/>
          </p:cNvSpPr>
          <p:nvPr>
            <p:ph type="title"/>
          </p:nvPr>
        </p:nvSpPr>
        <p:spPr/>
        <p:txBody>
          <a:bodyPr/>
          <a:lstStyle/>
          <a:p>
            <a:r>
              <a:rPr lang="en-US" dirty="0" smtClean="0"/>
              <a:t>Agile Specifics</a:t>
            </a:r>
            <a:endParaRPr lang="uk-UA" dirty="0"/>
          </a:p>
        </p:txBody>
      </p:sp>
      <p:pic>
        <p:nvPicPr>
          <p:cNvPr id="2" name="Picture 1" descr="Screen Shot 2014-11-25 at 11.2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914400"/>
            <a:ext cx="7179129" cy="5289884"/>
          </a:xfrm>
          <a:prstGeom prst="rect">
            <a:avLst/>
          </a:prstGeom>
        </p:spPr>
      </p:pic>
    </p:spTree>
    <p:extLst>
      <p:ext uri="{BB962C8B-B14F-4D97-AF65-F5344CB8AC3E}">
        <p14:creationId xmlns:p14="http://schemas.microsoft.com/office/powerpoint/2010/main" val="16124613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5BEE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marL="0" indent="0">
          <a:buFont typeface="Arial" panose="020B0604020202020204" pitchFamily="34" charset="0"/>
          <a:buNone/>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216415</TotalTime>
  <Words>5119</Words>
  <Application>Microsoft Office PowerPoint</Application>
  <PresentationFormat>Екран (4:3)</PresentationFormat>
  <Paragraphs>730</Paragraphs>
  <Slides>53</Slides>
  <Notes>46</Notes>
  <HiddenSlides>0</HiddenSlides>
  <MMClips>0</MMClips>
  <ScaleCrop>false</ScaleCrop>
  <HeadingPairs>
    <vt:vector size="4" baseType="variant">
      <vt:variant>
        <vt:lpstr>Тема</vt:lpstr>
      </vt:variant>
      <vt:variant>
        <vt:i4>1</vt:i4>
      </vt:variant>
      <vt:variant>
        <vt:lpstr>Заголовки слайдів</vt:lpstr>
      </vt:variant>
      <vt:variant>
        <vt:i4>53</vt:i4>
      </vt:variant>
    </vt:vector>
  </HeadingPairs>
  <TitlesOfParts>
    <vt:vector size="54" baseType="lpstr">
      <vt:lpstr>Office Theme</vt:lpstr>
      <vt:lpstr>SCRUM Fundamentals</vt:lpstr>
      <vt:lpstr>Agenda</vt:lpstr>
      <vt:lpstr>Agile intro</vt:lpstr>
      <vt:lpstr>Agile intro</vt:lpstr>
      <vt:lpstr>Agile intro</vt:lpstr>
      <vt:lpstr>How Does it Work?</vt:lpstr>
      <vt:lpstr>How Does it Work?</vt:lpstr>
      <vt:lpstr>Agile Specifics</vt:lpstr>
      <vt:lpstr>Agile Specifics</vt:lpstr>
      <vt:lpstr>Agile Specifics</vt:lpstr>
      <vt:lpstr>SCRUM intro</vt:lpstr>
      <vt:lpstr>SCRUM intro</vt:lpstr>
      <vt:lpstr>SCRUM intro</vt:lpstr>
      <vt:lpstr>SCRUM intro</vt:lpstr>
      <vt:lpstr>SCRUM intro</vt:lpstr>
      <vt:lpstr>SCRUM Framework</vt:lpstr>
      <vt:lpstr>SCRUM Framework</vt:lpstr>
      <vt:lpstr>SCRUM Framework: Roles</vt:lpstr>
      <vt:lpstr>Product Owner</vt:lpstr>
      <vt:lpstr>SCRUM Master</vt:lpstr>
      <vt:lpstr>Team</vt:lpstr>
      <vt:lpstr>SCRUM Framework: Time boxes</vt:lpstr>
      <vt:lpstr>Sprint</vt:lpstr>
      <vt:lpstr>Sprint</vt:lpstr>
      <vt:lpstr>Sprint</vt:lpstr>
      <vt:lpstr>Sprint Planning</vt:lpstr>
      <vt:lpstr>Sprint Planning</vt:lpstr>
      <vt:lpstr>Daily SCRUM</vt:lpstr>
      <vt:lpstr>Daily SCRUM</vt:lpstr>
      <vt:lpstr>Sprint Review</vt:lpstr>
      <vt:lpstr>Sprint Retrospective</vt:lpstr>
      <vt:lpstr>Sprint Retrospective</vt:lpstr>
      <vt:lpstr>SCRUM Framework: Artifacts</vt:lpstr>
      <vt:lpstr>Product Backlog</vt:lpstr>
      <vt:lpstr>Product Backlog Example</vt:lpstr>
      <vt:lpstr>Release Burndown</vt:lpstr>
      <vt:lpstr>Sprint Backlog</vt:lpstr>
      <vt:lpstr>Sprint Backlog Example</vt:lpstr>
      <vt:lpstr>Sprint Burndown Chart</vt:lpstr>
      <vt:lpstr>User Story</vt:lpstr>
      <vt:lpstr>Definition of “Done”</vt:lpstr>
      <vt:lpstr>Estimation and Planning</vt:lpstr>
      <vt:lpstr>Estimation and Planning</vt:lpstr>
      <vt:lpstr>Planning Poker</vt:lpstr>
      <vt:lpstr>QC in SCRUM</vt:lpstr>
      <vt:lpstr>Agile Testing Practices</vt:lpstr>
      <vt:lpstr>Test-Driven not Defect-Driven QC</vt:lpstr>
      <vt:lpstr>Quality Driven Development</vt:lpstr>
      <vt:lpstr>Challenges or/and Issues</vt:lpstr>
      <vt:lpstr>Challenges</vt:lpstr>
      <vt:lpstr>Challenges</vt:lpstr>
      <vt:lpstr>Challenges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2014  Global Marketing Plans &amp; Goals</dc:title>
  <dc:creator>Andriy Cherevko</dc:creator>
  <cp:lastModifiedBy>Ivanjuk</cp:lastModifiedBy>
  <cp:revision>216</cp:revision>
  <cp:lastPrinted>2014-01-08T21:58:06Z</cp:lastPrinted>
  <dcterms:created xsi:type="dcterms:W3CDTF">2011-09-23T10:13:30Z</dcterms:created>
  <dcterms:modified xsi:type="dcterms:W3CDTF">2019-03-13T14:41:00Z</dcterms:modified>
</cp:coreProperties>
</file>